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6" r:id="rId5"/>
    <p:sldId id="271" r:id="rId6"/>
    <p:sldId id="283" r:id="rId7"/>
    <p:sldId id="284" r:id="rId8"/>
    <p:sldId id="279" r:id="rId9"/>
    <p:sldId id="285" r:id="rId10"/>
    <p:sldId id="280" r:id="rId11"/>
    <p:sldId id="286" r:id="rId12"/>
    <p:sldId id="275" r:id="rId13"/>
    <p:sldId id="276"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41" autoAdjust="0"/>
  </p:normalViewPr>
  <p:slideViewPr>
    <p:cSldViewPr snapToGrid="0">
      <p:cViewPr>
        <p:scale>
          <a:sx n="76" d="100"/>
          <a:sy n="76" d="100"/>
        </p:scale>
        <p:origin x="946" y="259"/>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si Gunjar" userId="15a8acdda7bf79dc" providerId="LiveId" clId="{A19862D4-FDAA-44ED-BB26-340F1A90EBD6}"/>
    <pc:docChg chg="undo custSel addSld delSld modSld">
      <pc:chgData name="Mansi Gunjar" userId="15a8acdda7bf79dc" providerId="LiveId" clId="{A19862D4-FDAA-44ED-BB26-340F1A90EBD6}" dt="2025-08-07T09:34:01.717" v="155" actId="14100"/>
      <pc:docMkLst>
        <pc:docMk/>
      </pc:docMkLst>
      <pc:sldChg chg="modSp del mod">
        <pc:chgData name="Mansi Gunjar" userId="15a8acdda7bf79dc" providerId="LiveId" clId="{A19862D4-FDAA-44ED-BB26-340F1A90EBD6}" dt="2025-08-07T04:53:10.530" v="52" actId="2696"/>
        <pc:sldMkLst>
          <pc:docMk/>
          <pc:sldMk cId="1328676004" sldId="257"/>
        </pc:sldMkLst>
      </pc:sldChg>
      <pc:sldChg chg="modSp mod">
        <pc:chgData name="Mansi Gunjar" userId="15a8acdda7bf79dc" providerId="LiveId" clId="{A19862D4-FDAA-44ED-BB26-340F1A90EBD6}" dt="2025-08-07T04:56:08.548" v="56" actId="1036"/>
        <pc:sldMkLst>
          <pc:docMk/>
          <pc:sldMk cId="727668169" sldId="275"/>
        </pc:sldMkLst>
        <pc:spChg chg="mod">
          <ac:chgData name="Mansi Gunjar" userId="15a8acdda7bf79dc" providerId="LiveId" clId="{A19862D4-FDAA-44ED-BB26-340F1A90EBD6}" dt="2025-08-07T04:56:08.548" v="56" actId="1036"/>
          <ac:spMkLst>
            <pc:docMk/>
            <pc:sldMk cId="727668169" sldId="275"/>
            <ac:spMk id="2" creationId="{B9D6688D-6599-9313-1998-A5F43DA4B2B6}"/>
          </ac:spMkLst>
        </pc:spChg>
        <pc:spChg chg="mod">
          <ac:chgData name="Mansi Gunjar" userId="15a8acdda7bf79dc" providerId="LiveId" clId="{A19862D4-FDAA-44ED-BB26-340F1A90EBD6}" dt="2025-08-07T04:54:00.422" v="55" actId="207"/>
          <ac:spMkLst>
            <pc:docMk/>
            <pc:sldMk cId="727668169" sldId="275"/>
            <ac:spMk id="26" creationId="{11D8350E-9879-4089-953B-CD69E6CB98B0}"/>
          </ac:spMkLst>
        </pc:spChg>
      </pc:sldChg>
      <pc:sldChg chg="modSp mod">
        <pc:chgData name="Mansi Gunjar" userId="15a8acdda7bf79dc" providerId="LiveId" clId="{A19862D4-FDAA-44ED-BB26-340F1A90EBD6}" dt="2025-08-07T05:00:11.646" v="58" actId="207"/>
        <pc:sldMkLst>
          <pc:docMk/>
          <pc:sldMk cId="1107001750" sldId="279"/>
        </pc:sldMkLst>
        <pc:spChg chg="mod">
          <ac:chgData name="Mansi Gunjar" userId="15a8acdda7bf79dc" providerId="LiveId" clId="{A19862D4-FDAA-44ED-BB26-340F1A90EBD6}" dt="2025-08-07T05:00:11.646" v="58" actId="207"/>
          <ac:spMkLst>
            <pc:docMk/>
            <pc:sldMk cId="1107001750" sldId="279"/>
            <ac:spMk id="26" creationId="{FA46ECCF-AFC7-47EE-B5A8-E187CBE64A0D}"/>
          </ac:spMkLst>
        </pc:spChg>
      </pc:sldChg>
      <pc:sldChg chg="addSp delSp modSp mod">
        <pc:chgData name="Mansi Gunjar" userId="15a8acdda7bf79dc" providerId="LiveId" clId="{A19862D4-FDAA-44ED-BB26-340F1A90EBD6}" dt="2025-08-07T05:02:11.161" v="66" actId="478"/>
        <pc:sldMkLst>
          <pc:docMk/>
          <pc:sldMk cId="806419071" sldId="282"/>
        </pc:sldMkLst>
        <pc:spChg chg="mod">
          <ac:chgData name="Mansi Gunjar" userId="15a8acdda7bf79dc" providerId="LiveId" clId="{A19862D4-FDAA-44ED-BB26-340F1A90EBD6}" dt="2025-08-07T05:01:18.837" v="63" actId="207"/>
          <ac:spMkLst>
            <pc:docMk/>
            <pc:sldMk cId="806419071" sldId="282"/>
            <ac:spMk id="3" creationId="{49CDCA03-68CE-4CC5-BEC6-9590044F1BC9}"/>
          </ac:spMkLst>
        </pc:spChg>
        <pc:spChg chg="add del mod">
          <ac:chgData name="Mansi Gunjar" userId="15a8acdda7bf79dc" providerId="LiveId" clId="{A19862D4-FDAA-44ED-BB26-340F1A90EBD6}" dt="2025-08-07T05:02:11.161" v="66" actId="478"/>
          <ac:spMkLst>
            <pc:docMk/>
            <pc:sldMk cId="806419071" sldId="282"/>
            <ac:spMk id="4" creationId="{5BEBBC36-96CC-FA21-3F52-C36CCB603A75}"/>
          </ac:spMkLst>
        </pc:spChg>
      </pc:sldChg>
      <pc:sldChg chg="modSp mod">
        <pc:chgData name="Mansi Gunjar" userId="15a8acdda7bf79dc" providerId="LiveId" clId="{A19862D4-FDAA-44ED-BB26-340F1A90EBD6}" dt="2025-08-07T05:00:41.224" v="62" actId="207"/>
        <pc:sldMkLst>
          <pc:docMk/>
          <pc:sldMk cId="2968229042" sldId="283"/>
        </pc:sldMkLst>
        <pc:spChg chg="mod">
          <ac:chgData name="Mansi Gunjar" userId="15a8acdda7bf79dc" providerId="LiveId" clId="{A19862D4-FDAA-44ED-BB26-340F1A90EBD6}" dt="2025-08-07T05:00:41.224" v="62" actId="207"/>
          <ac:spMkLst>
            <pc:docMk/>
            <pc:sldMk cId="2968229042" sldId="283"/>
            <ac:spMk id="4" creationId="{447EF78E-3DDD-D7DA-77D1-EFFD5B74E99F}"/>
          </ac:spMkLst>
        </pc:spChg>
      </pc:sldChg>
      <pc:sldChg chg="modSp mod">
        <pc:chgData name="Mansi Gunjar" userId="15a8acdda7bf79dc" providerId="LiveId" clId="{A19862D4-FDAA-44ED-BB26-340F1A90EBD6}" dt="2025-08-07T05:00:29.316" v="61" actId="113"/>
        <pc:sldMkLst>
          <pc:docMk/>
          <pc:sldMk cId="3618504996" sldId="284"/>
        </pc:sldMkLst>
        <pc:spChg chg="mod">
          <ac:chgData name="Mansi Gunjar" userId="15a8acdda7bf79dc" providerId="LiveId" clId="{A19862D4-FDAA-44ED-BB26-340F1A90EBD6}" dt="2025-08-07T05:00:29.316" v="61" actId="113"/>
          <ac:spMkLst>
            <pc:docMk/>
            <pc:sldMk cId="3618504996" sldId="284"/>
            <ac:spMk id="4" creationId="{59ADEAB9-8C43-9ECF-6FE4-BA9791434C16}"/>
          </ac:spMkLst>
        </pc:spChg>
      </pc:sldChg>
      <pc:sldChg chg="modSp mod">
        <pc:chgData name="Mansi Gunjar" userId="15a8acdda7bf79dc" providerId="LiveId" clId="{A19862D4-FDAA-44ED-BB26-340F1A90EBD6}" dt="2025-08-07T04:59:14.043" v="57" actId="2711"/>
        <pc:sldMkLst>
          <pc:docMk/>
          <pc:sldMk cId="2533006601" sldId="285"/>
        </pc:sldMkLst>
        <pc:spChg chg="mod">
          <ac:chgData name="Mansi Gunjar" userId="15a8acdda7bf79dc" providerId="LiveId" clId="{A19862D4-FDAA-44ED-BB26-340F1A90EBD6}" dt="2025-08-07T04:59:14.043" v="57" actId="2711"/>
          <ac:spMkLst>
            <pc:docMk/>
            <pc:sldMk cId="2533006601" sldId="285"/>
            <ac:spMk id="26" creationId="{821C28DB-540A-4A92-159F-71EC56F25BE7}"/>
          </ac:spMkLst>
        </pc:spChg>
      </pc:sldChg>
      <pc:sldChg chg="addSp delSp modSp new mod">
        <pc:chgData name="Mansi Gunjar" userId="15a8acdda7bf79dc" providerId="LiveId" clId="{A19862D4-FDAA-44ED-BB26-340F1A90EBD6}" dt="2025-08-07T09:34:01.717" v="155" actId="14100"/>
        <pc:sldMkLst>
          <pc:docMk/>
          <pc:sldMk cId="3621990513" sldId="286"/>
        </pc:sldMkLst>
        <pc:spChg chg="mod">
          <ac:chgData name="Mansi Gunjar" userId="15a8acdda7bf79dc" providerId="LiveId" clId="{A19862D4-FDAA-44ED-BB26-340F1A90EBD6}" dt="2025-08-07T04:48:03.051" v="26" actId="20577"/>
          <ac:spMkLst>
            <pc:docMk/>
            <pc:sldMk cId="3621990513" sldId="286"/>
            <ac:spMk id="2" creationId="{B68BABB4-25B5-4B19-CB56-969E099CFE4F}"/>
          </ac:spMkLst>
        </pc:spChg>
        <pc:spChg chg="del">
          <ac:chgData name="Mansi Gunjar" userId="15a8acdda7bf79dc" providerId="LiveId" clId="{A19862D4-FDAA-44ED-BB26-340F1A90EBD6}" dt="2025-08-07T04:48:25.936" v="27"/>
          <ac:spMkLst>
            <pc:docMk/>
            <pc:sldMk cId="3621990513" sldId="286"/>
            <ac:spMk id="3" creationId="{C97299AD-0634-2BB5-3413-0EAD705357BA}"/>
          </ac:spMkLst>
        </pc:spChg>
        <pc:spChg chg="add mod">
          <ac:chgData name="Mansi Gunjar" userId="15a8acdda7bf79dc" providerId="LiveId" clId="{A19862D4-FDAA-44ED-BB26-340F1A90EBD6}" dt="2025-08-07T04:48:29.938" v="28" actId="14100"/>
          <ac:spMkLst>
            <pc:docMk/>
            <pc:sldMk cId="3621990513" sldId="286"/>
            <ac:spMk id="5" creationId="{F47CDD1E-6E56-ECD7-3B53-D811736FBC65}"/>
          </ac:spMkLst>
        </pc:spChg>
        <pc:graphicFrameChg chg="add mod modGraphic">
          <ac:chgData name="Mansi Gunjar" userId="15a8acdda7bf79dc" providerId="LiveId" clId="{A19862D4-FDAA-44ED-BB26-340F1A90EBD6}" dt="2025-08-07T09:34:01.717" v="155" actId="14100"/>
          <ac:graphicFrameMkLst>
            <pc:docMk/>
            <pc:sldMk cId="3621990513" sldId="286"/>
            <ac:graphicFrameMk id="4" creationId="{FF310541-FB75-586E-3DB1-1DDC71411C3F}"/>
          </ac:graphicFrameMkLst>
        </pc:graphicFrameChg>
        <pc:graphicFrameChg chg="add mod modGraphic">
          <ac:chgData name="Mansi Gunjar" userId="15a8acdda7bf79dc" providerId="LiveId" clId="{A19862D4-FDAA-44ED-BB26-340F1A90EBD6}" dt="2025-08-07T04:52:07.765" v="50"/>
          <ac:graphicFrameMkLst>
            <pc:docMk/>
            <pc:sldMk cId="3621990513" sldId="286"/>
            <ac:graphicFrameMk id="6" creationId="{D9FDF793-F210-33B8-776A-60FF0141CCAA}"/>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8/5/2025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8/5/2025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8/5/2025</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8/5/2025</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sz="4800" dirty="0">
                <a:solidFill>
                  <a:schemeClr val="bg1"/>
                </a:solidFill>
              </a:rPr>
              <a:t>Loan Processing Platform (LPP)</a:t>
            </a:r>
          </a:p>
        </p:txBody>
      </p:sp>
      <p:sp>
        <p:nvSpPr>
          <p:cNvPr id="3" name="Subtitle 2"/>
          <p:cNvSpPr>
            <a:spLocks noGrp="1"/>
          </p:cNvSpPr>
          <p:nvPr>
            <p:ph type="subTitle" idx="4294967295"/>
          </p:nvPr>
        </p:nvSpPr>
        <p:spPr>
          <a:xfrm>
            <a:off x="9594268" y="5195538"/>
            <a:ext cx="2160957" cy="1137793"/>
          </a:xfrm>
        </p:spPr>
        <p:txBody>
          <a:bodyPr>
            <a:normAutofit fontScale="62500" lnSpcReduction="20000"/>
          </a:bodyPr>
          <a:lstStyle/>
          <a:p>
            <a:pPr marL="0" indent="0">
              <a:buNone/>
            </a:pPr>
            <a:r>
              <a:rPr lang="en-US" sz="2400" dirty="0">
                <a:solidFill>
                  <a:schemeClr val="bg1"/>
                </a:solidFill>
                <a:latin typeface="+mj-lt"/>
              </a:rPr>
              <a:t>Mansi Gunjar</a:t>
            </a:r>
          </a:p>
          <a:p>
            <a:pPr marL="0" indent="0">
              <a:buNone/>
            </a:pPr>
            <a:r>
              <a:rPr lang="en-US" sz="2400" dirty="0">
                <a:solidFill>
                  <a:schemeClr val="bg1"/>
                </a:solidFill>
                <a:latin typeface="+mj-lt"/>
              </a:rPr>
              <a:t>01/08/2025</a:t>
            </a:r>
          </a:p>
          <a:p>
            <a:pPr marL="0" indent="0">
              <a:buNone/>
            </a:pPr>
            <a:endParaRPr lang="en-US" sz="2400" dirty="0">
              <a:solidFill>
                <a:schemeClr val="bg1"/>
              </a:solidFill>
              <a:latin typeface="+mj-lt"/>
            </a:endParaRPr>
          </a:p>
        </p:txBody>
      </p:sp>
    </p:spTree>
    <p:extLst>
      <p:ext uri="{BB962C8B-B14F-4D97-AF65-F5344CB8AC3E}">
        <p14:creationId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Risks and Dependencies</a:t>
            </a:r>
          </a:p>
        </p:txBody>
      </p:sp>
      <p:sp>
        <p:nvSpPr>
          <p:cNvPr id="17" name="Content Placeholder 17">
            <a:extLst>
              <a:ext uri="{FF2B5EF4-FFF2-40B4-BE49-F238E27FC236}">
                <a16:creationId xmlns:a16="http://schemas.microsoft.com/office/drawing/2014/main" id="{33A2B651-880B-410B-AB72-85030AF98BE4}"/>
              </a:ext>
            </a:extLst>
          </p:cNvPr>
          <p:cNvSpPr txBox="1">
            <a:spLocks/>
          </p:cNvSpPr>
          <p:nvPr/>
        </p:nvSpPr>
        <p:spPr>
          <a:xfrm>
            <a:off x="541610" y="1524708"/>
            <a:ext cx="10126390"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sz="1400" dirty="0">
              <a:latin typeface="Segoe UI" panose="020B0502040204020203" pitchFamily="34" charset="0"/>
              <a:cs typeface="Segoe UI" panose="020B0502040204020203" pitchFamily="34" charset="0"/>
            </a:endParaRPr>
          </a:p>
        </p:txBody>
      </p:sp>
      <p:sp>
        <p:nvSpPr>
          <p:cNvPr id="2" name="Rectangle 1">
            <a:extLst>
              <a:ext uri="{FF2B5EF4-FFF2-40B4-BE49-F238E27FC236}">
                <a16:creationId xmlns:a16="http://schemas.microsoft.com/office/drawing/2014/main" id="{C8D7EFE8-082B-C10A-2A59-A51718031844}"/>
              </a:ext>
            </a:extLst>
          </p:cNvPr>
          <p:cNvSpPr>
            <a:spLocks noChangeArrowheads="1"/>
          </p:cNvSpPr>
          <p:nvPr/>
        </p:nvSpPr>
        <p:spPr bwMode="auto">
          <a:xfrm>
            <a:off x="541610" y="1325611"/>
            <a:ext cx="6442789" cy="1345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Resistance to change from traditional backend-driven processing teams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Delay in API access or integration with legacy systems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Quality of data and incomplete document uploads from DSAs or Customers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b="0" i="0" u="none" strike="noStrike" cap="none" normalizeH="0" baseline="0" dirty="0">
                <a:ln>
                  <a:noFill/>
                </a:ln>
                <a:solidFill>
                  <a:schemeClr val="tx1"/>
                </a:solidFill>
                <a:effectLst/>
              </a:rPr>
              <a:t>Risk of non-compliance if security protocols are not implemented properly</a:t>
            </a:r>
          </a:p>
        </p:txBody>
      </p:sp>
    </p:spTree>
    <p:extLst>
      <p:ext uri="{BB962C8B-B14F-4D97-AF65-F5344CB8AC3E}">
        <p14:creationId xmlns:p14="http://schemas.microsoft.com/office/powerpoint/2010/main" val="17693260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18B3C-9DBA-4227-8C50-9268C0454347}"/>
              </a:ext>
            </a:extLst>
          </p:cNvPr>
          <p:cNvSpPr>
            <a:spLocks noGrp="1"/>
          </p:cNvSpPr>
          <p:nvPr>
            <p:ph type="title"/>
          </p:nvPr>
        </p:nvSpPr>
        <p:spPr/>
        <p:txBody>
          <a:bodyPr/>
          <a:lstStyle/>
          <a:p>
            <a:r>
              <a:rPr lang="en-IN" dirty="0"/>
              <a:t>To Be Completed by</a:t>
            </a:r>
          </a:p>
        </p:txBody>
      </p:sp>
      <p:sp>
        <p:nvSpPr>
          <p:cNvPr id="3" name="Content Placeholder 2">
            <a:extLst>
              <a:ext uri="{FF2B5EF4-FFF2-40B4-BE49-F238E27FC236}">
                <a16:creationId xmlns:a16="http://schemas.microsoft.com/office/drawing/2014/main" id="{49CDCA03-68CE-4CC5-BEC6-9590044F1BC9}"/>
              </a:ext>
            </a:extLst>
          </p:cNvPr>
          <p:cNvSpPr>
            <a:spLocks noGrp="1"/>
          </p:cNvSpPr>
          <p:nvPr>
            <p:ph sz="quarter" idx="10"/>
          </p:nvPr>
        </p:nvSpPr>
        <p:spPr/>
        <p:txBody>
          <a:bodyPr>
            <a:normAutofit/>
          </a:bodyPr>
          <a:lstStyle/>
          <a:p>
            <a:pPr marL="171450" indent="-171450">
              <a:buFont typeface="Wingdings" panose="05000000000000000000" pitchFamily="2" charset="2"/>
              <a:buChar char="q"/>
            </a:pPr>
            <a:r>
              <a:rPr lang="en-IN" sz="1400" dirty="0">
                <a:solidFill>
                  <a:schemeClr val="tx1"/>
                </a:solidFill>
              </a:rPr>
              <a:t>Project Sponsor: TATA Capital</a:t>
            </a:r>
          </a:p>
          <a:p>
            <a:pPr marL="171450" indent="-171450">
              <a:buFont typeface="Wingdings" panose="05000000000000000000" pitchFamily="2" charset="2"/>
              <a:buChar char="q"/>
            </a:pPr>
            <a:r>
              <a:rPr lang="en-IN" sz="1400" dirty="0">
                <a:solidFill>
                  <a:schemeClr val="tx1"/>
                </a:solidFill>
              </a:rPr>
              <a:t>Project Manager: Ms. Dev G.</a:t>
            </a:r>
          </a:p>
        </p:txBody>
      </p:sp>
    </p:spTree>
    <p:extLst>
      <p:ext uri="{BB962C8B-B14F-4D97-AF65-F5344CB8AC3E}">
        <p14:creationId xmlns:p14="http://schemas.microsoft.com/office/powerpoint/2010/main" val="806419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r>
              <a:rPr lang="en-US" dirty="0">
                <a:latin typeface="Segoe UI Light" panose="020B0502040204020203" pitchFamily="34" charset="0"/>
                <a:cs typeface="Segoe UI Light" panose="020B0502040204020203" pitchFamily="34" charset="0"/>
              </a:rPr>
              <a:t>Situation</a:t>
            </a:r>
          </a:p>
        </p:txBody>
      </p:sp>
      <p:sp>
        <p:nvSpPr>
          <p:cNvPr id="3" name="TextBox 2">
            <a:extLst>
              <a:ext uri="{FF2B5EF4-FFF2-40B4-BE49-F238E27FC236}">
                <a16:creationId xmlns:a16="http://schemas.microsoft.com/office/drawing/2014/main" id="{2D108550-A095-E856-FAF6-3EBE8084F1ED}"/>
              </a:ext>
            </a:extLst>
          </p:cNvPr>
          <p:cNvSpPr txBox="1"/>
          <p:nvPr/>
        </p:nvSpPr>
        <p:spPr>
          <a:xfrm>
            <a:off x="436366" y="1535406"/>
            <a:ext cx="11149586" cy="954107"/>
          </a:xfrm>
          <a:prstGeom prst="rect">
            <a:avLst/>
          </a:prstGeom>
          <a:noFill/>
        </p:spPr>
        <p:txBody>
          <a:bodyPr wrap="square">
            <a:spAutoFit/>
          </a:bodyPr>
          <a:lstStyle/>
          <a:p>
            <a:pPr marL="285750" indent="-285750">
              <a:buFont typeface="Wingdings" panose="05000000000000000000" pitchFamily="2" charset="2"/>
              <a:buChar char="q"/>
            </a:pPr>
            <a:r>
              <a:rPr lang="en-US" sz="1400" dirty="0"/>
              <a:t>Currently, the loan application and processing journey is largely dependent on manual coordination between customers, DSAs (Direct Selling Agents), Connectors, and internal bank teams. This leads to inefficiencies, delayed updates, document mismanagement, and lack of transparency for all stakeholders. Customers often rely on physical interaction or calls for updates, while DSAs and Connectors face challenges in submitting and tracking loan files through a centralized process.</a:t>
            </a:r>
          </a:p>
        </p:txBody>
      </p:sp>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70D23-3F85-9167-6023-A06EB6F284A0}"/>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Problem</a:t>
            </a:r>
            <a:endParaRPr lang="en-IN" dirty="0"/>
          </a:p>
        </p:txBody>
      </p:sp>
      <p:sp>
        <p:nvSpPr>
          <p:cNvPr id="4" name="Rectangle 1">
            <a:extLst>
              <a:ext uri="{FF2B5EF4-FFF2-40B4-BE49-F238E27FC236}">
                <a16:creationId xmlns:a16="http://schemas.microsoft.com/office/drawing/2014/main" id="{447EF78E-3DDD-D7DA-77D1-EFFD5B74E99F}"/>
              </a:ext>
            </a:extLst>
          </p:cNvPr>
          <p:cNvSpPr>
            <a:spLocks noGrp="1" noChangeArrowheads="1"/>
          </p:cNvSpPr>
          <p:nvPr>
            <p:ph sz="quarter" idx="10"/>
          </p:nvPr>
        </p:nvSpPr>
        <p:spPr bwMode="auto">
          <a:xfrm>
            <a:off x="521207" y="1517498"/>
            <a:ext cx="6766276" cy="3206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indent="-285750">
              <a:buFont typeface="Wingdings" panose="05000000000000000000" pitchFamily="2" charset="2"/>
              <a:buChar char="q"/>
            </a:pPr>
            <a:r>
              <a:rPr lang="en-US" sz="1400" dirty="0">
                <a:solidFill>
                  <a:schemeClr val="tx1"/>
                </a:solidFill>
              </a:rPr>
              <a:t>The absence of a self-service digital platform results in:</a:t>
            </a:r>
          </a:p>
          <a:p>
            <a:pPr marL="285750" indent="-285750">
              <a:buFont typeface="Wingdings" panose="05000000000000000000" pitchFamily="2" charset="2"/>
              <a:buChar char="q"/>
            </a:pPr>
            <a:r>
              <a:rPr lang="en-US" sz="1400" dirty="0">
                <a:solidFill>
                  <a:schemeClr val="tx1"/>
                </a:solidFill>
              </a:rPr>
              <a:t>Increased turnaround time (TAT) for loan processing</a:t>
            </a:r>
          </a:p>
          <a:p>
            <a:pPr marL="285750" indent="-285750">
              <a:buFont typeface="Wingdings" panose="05000000000000000000" pitchFamily="2" charset="2"/>
              <a:buChar char="q"/>
            </a:pPr>
            <a:r>
              <a:rPr lang="en-US" sz="1400" dirty="0">
                <a:solidFill>
                  <a:schemeClr val="tx1"/>
                </a:solidFill>
              </a:rPr>
              <a:t>Lack of visibility and status tracking for customers, DSAs, and Connectors</a:t>
            </a:r>
          </a:p>
          <a:p>
            <a:pPr marL="285750" indent="-285750">
              <a:buFont typeface="Wingdings" panose="05000000000000000000" pitchFamily="2" charset="2"/>
              <a:buChar char="q"/>
            </a:pPr>
            <a:r>
              <a:rPr lang="en-US" sz="1400" dirty="0">
                <a:solidFill>
                  <a:schemeClr val="tx1"/>
                </a:solidFill>
              </a:rPr>
              <a:t>Higher workload on back-office teams due to repetitive manual communication</a:t>
            </a:r>
          </a:p>
          <a:p>
            <a:pPr marL="285750" indent="-285750">
              <a:buFont typeface="Wingdings" panose="05000000000000000000" pitchFamily="2" charset="2"/>
              <a:buChar char="q"/>
            </a:pPr>
            <a:r>
              <a:rPr lang="en-US" sz="1400" dirty="0">
                <a:solidFill>
                  <a:schemeClr val="tx1"/>
                </a:solidFill>
              </a:rPr>
              <a:t>Poor customer experience and reduced operational efficiency</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en-US" altLang="en-US" sz="140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968229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42530-ACA0-3378-8AC7-1C4911ABBD2C}"/>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Opportunity</a:t>
            </a:r>
            <a:endParaRPr lang="en-IN" dirty="0"/>
          </a:p>
        </p:txBody>
      </p:sp>
      <p:sp>
        <p:nvSpPr>
          <p:cNvPr id="4" name="Rectangle 1">
            <a:extLst>
              <a:ext uri="{FF2B5EF4-FFF2-40B4-BE49-F238E27FC236}">
                <a16:creationId xmlns:a16="http://schemas.microsoft.com/office/drawing/2014/main" id="{59ADEAB9-8C43-9ECF-6FE4-BA9791434C16}"/>
              </a:ext>
            </a:extLst>
          </p:cNvPr>
          <p:cNvSpPr>
            <a:spLocks noGrp="1" noChangeArrowheads="1"/>
          </p:cNvSpPr>
          <p:nvPr>
            <p:ph sz="quarter" idx="10"/>
          </p:nvPr>
        </p:nvSpPr>
        <p:spPr bwMode="auto">
          <a:xfrm>
            <a:off x="582665" y="1422671"/>
            <a:ext cx="10772670" cy="3852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buFont typeface="Wingdings" panose="05000000000000000000" pitchFamily="2" charset="2"/>
              <a:buChar char="q"/>
            </a:pPr>
            <a:r>
              <a:rPr lang="en-US" sz="1400" dirty="0">
                <a:solidFill>
                  <a:schemeClr val="tx1"/>
                </a:solidFill>
              </a:rPr>
              <a:t>To address the current gaps, there is an opportunity to develop a Loan Processing Platform that provides:</a:t>
            </a:r>
          </a:p>
          <a:p>
            <a:pPr marL="285750" indent="-285750">
              <a:buFont typeface="Wingdings" panose="05000000000000000000" pitchFamily="2" charset="2"/>
              <a:buChar char="q"/>
            </a:pPr>
            <a:r>
              <a:rPr lang="en-US" sz="1400" dirty="0">
                <a:solidFill>
                  <a:schemeClr val="tx1"/>
                </a:solidFill>
              </a:rPr>
              <a:t>Self-login functionality for customers, DSAs, and Connectors</a:t>
            </a:r>
          </a:p>
          <a:p>
            <a:pPr marL="285750" indent="-285750">
              <a:buFont typeface="Wingdings" panose="05000000000000000000" pitchFamily="2" charset="2"/>
              <a:buChar char="q"/>
            </a:pPr>
            <a:r>
              <a:rPr lang="en-US" sz="1400" dirty="0">
                <a:solidFill>
                  <a:schemeClr val="tx1"/>
                </a:solidFill>
              </a:rPr>
              <a:t>Document upload and tracking features</a:t>
            </a:r>
          </a:p>
          <a:p>
            <a:pPr marL="285750" indent="-285750">
              <a:buFont typeface="Wingdings" panose="05000000000000000000" pitchFamily="2" charset="2"/>
              <a:buChar char="q"/>
            </a:pPr>
            <a:r>
              <a:rPr lang="en-US" sz="1400" dirty="0">
                <a:solidFill>
                  <a:schemeClr val="tx1"/>
                </a:solidFill>
              </a:rPr>
              <a:t>Real-time status visibility</a:t>
            </a:r>
          </a:p>
          <a:p>
            <a:pPr marL="285750" indent="-285750">
              <a:buFont typeface="Wingdings" panose="05000000000000000000" pitchFamily="2" charset="2"/>
              <a:buChar char="q"/>
            </a:pPr>
            <a:r>
              <a:rPr lang="en-US" sz="1400" dirty="0">
                <a:solidFill>
                  <a:schemeClr val="tx1"/>
                </a:solidFill>
              </a:rPr>
              <a:t>Automated workflows to reduce manual interventions</a:t>
            </a:r>
            <a:br>
              <a:rPr lang="en-US" sz="1400" dirty="0">
                <a:solidFill>
                  <a:schemeClr val="tx1"/>
                </a:solidFill>
              </a:rPr>
            </a:br>
            <a:r>
              <a:rPr lang="en-US" sz="1400" dirty="0">
                <a:solidFill>
                  <a:schemeClr val="tx1"/>
                </a:solidFill>
              </a:rPr>
              <a:t>This would significantly improve processing speed, reduce errors, empower stakeholders, and align with the organization's digital transformation goals.</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q"/>
              <a:tabLst/>
            </a:pPr>
            <a:endParaRPr kumimoji="0" lang="en-US" altLang="en-US" sz="14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61850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Purpose Statement (Goals)</a:t>
            </a:r>
          </a:p>
        </p:txBody>
      </p:sp>
      <p:sp>
        <p:nvSpPr>
          <p:cNvPr id="26" name="Content Placeholder 17">
            <a:extLst>
              <a:ext uri="{FF2B5EF4-FFF2-40B4-BE49-F238E27FC236}">
                <a16:creationId xmlns:a16="http://schemas.microsoft.com/office/drawing/2014/main" id="{FA46ECCF-AFC7-47EE-B5A8-E187CBE64A0D}"/>
              </a:ext>
            </a:extLst>
          </p:cNvPr>
          <p:cNvSpPr txBox="1">
            <a:spLocks/>
          </p:cNvSpPr>
          <p:nvPr/>
        </p:nvSpPr>
        <p:spPr>
          <a:xfrm>
            <a:off x="541610" y="1524708"/>
            <a:ext cx="10258912"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r>
              <a:rPr lang="en-US" sz="1400" dirty="0">
                <a:solidFill>
                  <a:schemeClr val="tx1"/>
                </a:solidFill>
              </a:rPr>
              <a:t>The purpose of this project is to analyze, design, and implement a unified loan processing platform that enables self-login and tracking for customers, DSAs, and Connectors while automating document management and case logging.</a:t>
            </a:r>
            <a:endParaRPr lang="en-US" sz="14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107001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159B8-FED0-7D95-CF41-72BC3FA384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F02FE14-FC68-7A41-5C10-0579F7E018DF}"/>
              </a:ext>
            </a:extLst>
          </p:cNvPr>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Project Objectives</a:t>
            </a:r>
          </a:p>
        </p:txBody>
      </p:sp>
      <p:sp>
        <p:nvSpPr>
          <p:cNvPr id="26" name="Content Placeholder 17">
            <a:extLst>
              <a:ext uri="{FF2B5EF4-FFF2-40B4-BE49-F238E27FC236}">
                <a16:creationId xmlns:a16="http://schemas.microsoft.com/office/drawing/2014/main" id="{821C28DB-540A-4A92-159F-71EC56F25BE7}"/>
              </a:ext>
            </a:extLst>
          </p:cNvPr>
          <p:cNvSpPr txBox="1">
            <a:spLocks/>
          </p:cNvSpPr>
          <p:nvPr/>
        </p:nvSpPr>
        <p:spPr>
          <a:xfrm>
            <a:off x="583943" y="1088136"/>
            <a:ext cx="10258912" cy="387151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sz="1400" dirty="0"/>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Identify and finalize solution requirements through Agile ceremonies and stakeholder interviews.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Develop the platform based on role-based access (Customer, DSA, Connector, Admin).</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Enable login, document upload, and status tracking functionality.</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Integrate backend loan management systems via secure APIs.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Conduct UAT with all user groups.</a:t>
            </a:r>
          </a:p>
          <a:p>
            <a:pPr lvl="0" eaLnBrk="0" fontAlgn="base" hangingPunct="0">
              <a:lnSpc>
                <a:spcPct val="150000"/>
              </a:lnSpc>
              <a:spcBef>
                <a:spcPct val="0"/>
              </a:spcBef>
              <a:spcAft>
                <a:spcPct val="0"/>
              </a:spcAft>
              <a:buFont typeface="Wingdings" panose="05000000000000000000" pitchFamily="2" charset="2"/>
              <a:buChar char="q"/>
            </a:pPr>
            <a:r>
              <a:rPr lang="en-US" altLang="en-US" sz="1400" dirty="0">
                <a:solidFill>
                  <a:schemeClr val="tx1"/>
                </a:solidFill>
              </a:rPr>
              <a:t>Go-live and monitor adoption and performance KPIs.</a:t>
            </a:r>
          </a:p>
          <a:p>
            <a:pPr marL="0" lvl="0" indent="0">
              <a:spcAft>
                <a:spcPts val="600"/>
              </a:spcAft>
              <a:buNone/>
              <a:defRPr/>
            </a:pPr>
            <a:endParaRPr lang="en-US" sz="1400" dirty="0">
              <a:cs typeface="Segoe UI" panose="020B0502040204020203" pitchFamily="34" charset="0"/>
            </a:endParaRPr>
          </a:p>
        </p:txBody>
      </p:sp>
    </p:spTree>
    <p:extLst>
      <p:ext uri="{BB962C8B-B14F-4D97-AF65-F5344CB8AC3E}">
        <p14:creationId xmlns:p14="http://schemas.microsoft.com/office/powerpoint/2010/main" val="25330066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Success Criteria</a:t>
            </a:r>
            <a:endParaRPr lang="en-US" dirty="0">
              <a:latin typeface="Segoe UI Light" panose="020B0502040204020203" pitchFamily="34" charset="0"/>
              <a:cs typeface="Segoe UI Light" panose="020B0502040204020203" pitchFamily="34" charset="0"/>
            </a:endParaRPr>
          </a:p>
        </p:txBody>
      </p:sp>
      <p:sp>
        <p:nvSpPr>
          <p:cNvPr id="31" name="Content Placeholder 17">
            <a:extLst>
              <a:ext uri="{FF2B5EF4-FFF2-40B4-BE49-F238E27FC236}">
                <a16:creationId xmlns:a16="http://schemas.microsoft.com/office/drawing/2014/main" id="{5656CA8F-8812-4F72-B5A7-169BCDA339FC}"/>
              </a:ext>
            </a:extLst>
          </p:cNvPr>
          <p:cNvSpPr txBox="1">
            <a:spLocks/>
          </p:cNvSpPr>
          <p:nvPr/>
        </p:nvSpPr>
        <p:spPr>
          <a:xfrm>
            <a:off x="541610" y="1524708"/>
            <a:ext cx="10126390" cy="4885236"/>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lvl="0">
              <a:spcAft>
                <a:spcPts val="600"/>
              </a:spcAft>
              <a:buFont typeface="Wingdings" panose="05000000000000000000" pitchFamily="2" charset="2"/>
              <a:buChar char="q"/>
              <a:defRPr/>
            </a:pPr>
            <a:endParaRPr lang="en-US" sz="1400" dirty="0">
              <a:cs typeface="Calibri" panose="020F0502020204030204" pitchFamily="34" charset="0"/>
            </a:endParaRPr>
          </a:p>
        </p:txBody>
      </p:sp>
      <p:sp>
        <p:nvSpPr>
          <p:cNvPr id="2" name="Rectangle 1">
            <a:extLst>
              <a:ext uri="{FF2B5EF4-FFF2-40B4-BE49-F238E27FC236}">
                <a16:creationId xmlns:a16="http://schemas.microsoft.com/office/drawing/2014/main" id="{0202D5B2-D1A0-D735-0AE2-693FD793FF27}"/>
              </a:ext>
            </a:extLst>
          </p:cNvPr>
          <p:cNvSpPr>
            <a:spLocks noChangeArrowheads="1"/>
          </p:cNvSpPr>
          <p:nvPr/>
        </p:nvSpPr>
        <p:spPr bwMode="auto">
          <a:xfrm rot="10800000" flipV="1">
            <a:off x="521207" y="1308677"/>
            <a:ext cx="10561661" cy="1345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Increased transparency and real-time access to loan application status and documents.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30% reduction in dependency on backend support.</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40% improvement in application processing time.</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System adoption rate &gt;80% within 3 months post-launch.</a:t>
            </a:r>
          </a:p>
        </p:txBody>
      </p:sp>
    </p:spTree>
    <p:extLst>
      <p:ext uri="{BB962C8B-B14F-4D97-AF65-F5344CB8AC3E}">
        <p14:creationId xmlns:p14="http://schemas.microsoft.com/office/powerpoint/2010/main" val="259683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BABB4-25B5-4B19-CB56-969E099CFE4F}"/>
              </a:ext>
            </a:extLst>
          </p:cNvPr>
          <p:cNvSpPr>
            <a:spLocks noGrp="1"/>
          </p:cNvSpPr>
          <p:nvPr>
            <p:ph type="title"/>
          </p:nvPr>
        </p:nvSpPr>
        <p:spPr/>
        <p:txBody>
          <a:bodyPr/>
          <a:lstStyle/>
          <a:p>
            <a:r>
              <a:rPr lang="en-IN" dirty="0"/>
              <a:t>Methods/Approaches</a:t>
            </a:r>
          </a:p>
        </p:txBody>
      </p:sp>
      <p:graphicFrame>
        <p:nvGraphicFramePr>
          <p:cNvPr id="4" name="Content Placeholder 3">
            <a:extLst>
              <a:ext uri="{FF2B5EF4-FFF2-40B4-BE49-F238E27FC236}">
                <a16:creationId xmlns:a16="http://schemas.microsoft.com/office/drawing/2014/main" id="{FF310541-FB75-586E-3DB1-1DDC71411C3F}"/>
              </a:ext>
            </a:extLst>
          </p:cNvPr>
          <p:cNvGraphicFramePr>
            <a:graphicFrameLocks noGrp="1"/>
          </p:cNvGraphicFramePr>
          <p:nvPr>
            <p:ph sz="quarter" idx="10"/>
            <p:extLst>
              <p:ext uri="{D42A27DB-BD31-4B8C-83A1-F6EECF244321}">
                <p14:modId xmlns:p14="http://schemas.microsoft.com/office/powerpoint/2010/main" val="3291582465"/>
              </p:ext>
            </p:extLst>
          </p:nvPr>
        </p:nvGraphicFramePr>
        <p:xfrm>
          <a:off x="391885" y="1322306"/>
          <a:ext cx="11304395" cy="5308730"/>
        </p:xfrm>
        <a:graphic>
          <a:graphicData uri="http://schemas.openxmlformats.org/drawingml/2006/table">
            <a:tbl>
              <a:tblPr>
                <a:tableStyleId>{5940675A-B579-460E-94D1-54222C63F5DA}</a:tableStyleId>
              </a:tblPr>
              <a:tblGrid>
                <a:gridCol w="2260879">
                  <a:extLst>
                    <a:ext uri="{9D8B030D-6E8A-4147-A177-3AD203B41FA5}">
                      <a16:colId xmlns:a16="http://schemas.microsoft.com/office/drawing/2014/main" val="2205932"/>
                    </a:ext>
                  </a:extLst>
                </a:gridCol>
                <a:gridCol w="2260879">
                  <a:extLst>
                    <a:ext uri="{9D8B030D-6E8A-4147-A177-3AD203B41FA5}">
                      <a16:colId xmlns:a16="http://schemas.microsoft.com/office/drawing/2014/main" val="2409876001"/>
                    </a:ext>
                  </a:extLst>
                </a:gridCol>
                <a:gridCol w="2260879">
                  <a:extLst>
                    <a:ext uri="{9D8B030D-6E8A-4147-A177-3AD203B41FA5}">
                      <a16:colId xmlns:a16="http://schemas.microsoft.com/office/drawing/2014/main" val="1975309447"/>
                    </a:ext>
                  </a:extLst>
                </a:gridCol>
                <a:gridCol w="2260879">
                  <a:extLst>
                    <a:ext uri="{9D8B030D-6E8A-4147-A177-3AD203B41FA5}">
                      <a16:colId xmlns:a16="http://schemas.microsoft.com/office/drawing/2014/main" val="897520239"/>
                    </a:ext>
                  </a:extLst>
                </a:gridCol>
                <a:gridCol w="2260879">
                  <a:extLst>
                    <a:ext uri="{9D8B030D-6E8A-4147-A177-3AD203B41FA5}">
                      <a16:colId xmlns:a16="http://schemas.microsoft.com/office/drawing/2014/main" val="634160301"/>
                    </a:ext>
                  </a:extLst>
                </a:gridCol>
              </a:tblGrid>
              <a:tr h="192776">
                <a:tc>
                  <a:txBody>
                    <a:bodyPr/>
                    <a:lstStyle/>
                    <a:p>
                      <a:r>
                        <a:rPr lang="en-IN" sz="1200" b="1" dirty="0"/>
                        <a:t>Area</a:t>
                      </a:r>
                      <a:endParaRPr lang="en-IN" sz="1200" dirty="0"/>
                    </a:p>
                  </a:txBody>
                  <a:tcPr marL="9896" marR="9896" marT="4948" marB="4948" anchor="ctr"/>
                </a:tc>
                <a:tc>
                  <a:txBody>
                    <a:bodyPr/>
                    <a:lstStyle/>
                    <a:p>
                      <a:r>
                        <a:rPr lang="en-IN" sz="1200" b="1" dirty="0"/>
                        <a:t>Approach</a:t>
                      </a:r>
                      <a:endParaRPr lang="en-IN" sz="1200" dirty="0"/>
                    </a:p>
                  </a:txBody>
                  <a:tcPr marL="9896" marR="9896" marT="4948" marB="4948" anchor="ctr"/>
                </a:tc>
                <a:tc>
                  <a:txBody>
                    <a:bodyPr/>
                    <a:lstStyle/>
                    <a:p>
                      <a:r>
                        <a:rPr lang="en-IN" sz="1200" b="1"/>
                        <a:t>Why This Was Used</a:t>
                      </a:r>
                      <a:endParaRPr lang="en-IN" sz="1200"/>
                    </a:p>
                  </a:txBody>
                  <a:tcPr marL="9896" marR="9896" marT="4948" marB="4948" anchor="ctr"/>
                </a:tc>
                <a:tc>
                  <a:txBody>
                    <a:bodyPr/>
                    <a:lstStyle/>
                    <a:p>
                      <a:r>
                        <a:rPr lang="en-IN" sz="1200" b="1"/>
                        <a:t>Team Members Involved</a:t>
                      </a:r>
                      <a:endParaRPr lang="en-IN" sz="1200"/>
                    </a:p>
                  </a:txBody>
                  <a:tcPr marL="9896" marR="9896" marT="4948" marB="4948" anchor="ctr"/>
                </a:tc>
                <a:tc>
                  <a:txBody>
                    <a:bodyPr/>
                    <a:lstStyle/>
                    <a:p>
                      <a:r>
                        <a:rPr lang="en-IN" sz="1200" b="1" dirty="0"/>
                        <a:t>Methods</a:t>
                      </a:r>
                      <a:endParaRPr lang="en-IN" sz="1200" dirty="0"/>
                    </a:p>
                  </a:txBody>
                  <a:tcPr marL="9896" marR="9896" marT="4948" marB="4948" anchor="ctr"/>
                </a:tc>
                <a:extLst>
                  <a:ext uri="{0D108BD9-81ED-4DB2-BD59-A6C34878D82A}">
                    <a16:rowId xmlns:a16="http://schemas.microsoft.com/office/drawing/2014/main" val="1594189055"/>
                  </a:ext>
                </a:extLst>
              </a:tr>
              <a:tr h="1107176">
                <a:tc>
                  <a:txBody>
                    <a:bodyPr/>
                    <a:lstStyle/>
                    <a:p>
                      <a:r>
                        <a:rPr lang="en-IN" sz="1200" b="0" dirty="0"/>
                        <a:t>Project Methodology</a:t>
                      </a:r>
                    </a:p>
                  </a:txBody>
                  <a:tcPr marL="9896" marR="9896" marT="4948" marB="4948" anchor="ctr"/>
                </a:tc>
                <a:tc>
                  <a:txBody>
                    <a:bodyPr/>
                    <a:lstStyle/>
                    <a:p>
                      <a:r>
                        <a:rPr lang="en-IN" sz="1200" b="0" dirty="0"/>
                        <a:t>Agile Scrum</a:t>
                      </a:r>
                    </a:p>
                  </a:txBody>
                  <a:tcPr marL="9896" marR="9896" marT="4948" marB="4948" anchor="ctr"/>
                </a:tc>
                <a:tc>
                  <a:txBody>
                    <a:bodyPr/>
                    <a:lstStyle/>
                    <a:p>
                      <a:r>
                        <a:rPr lang="en-US" sz="1200" b="0"/>
                        <a:t>- Continuous changes expected based on user feedback</a:t>
                      </a:r>
                      <a:br>
                        <a:rPr lang="en-US" sz="1200" b="0"/>
                      </a:br>
                      <a:r>
                        <a:rPr lang="en-US" sz="1200" b="0"/>
                        <a:t>- Iterative development ideal for customer-facing platforms</a:t>
                      </a:r>
                      <a:br>
                        <a:rPr lang="en-US" sz="1200" b="0"/>
                      </a:br>
                      <a:r>
                        <a:rPr lang="en-US" sz="1200" b="0"/>
                        <a:t>- Faster delivery of MVP and new features</a:t>
                      </a:r>
                    </a:p>
                  </a:txBody>
                  <a:tcPr marL="9896" marR="9896" marT="4948" marB="4948" anchor="ctr"/>
                </a:tc>
                <a:tc>
                  <a:txBody>
                    <a:bodyPr/>
                    <a:lstStyle/>
                    <a:p>
                      <a:r>
                        <a:rPr lang="en-IN" sz="1200" b="0" dirty="0"/>
                        <a:t>BA, Product Owner, Scrum Master, Vendor Dev Team</a:t>
                      </a:r>
                    </a:p>
                  </a:txBody>
                  <a:tcPr marL="9896" marR="9896" marT="4948" marB="4948" anchor="ctr"/>
                </a:tc>
                <a:tc>
                  <a:txBody>
                    <a:bodyPr/>
                    <a:lstStyle/>
                    <a:p>
                      <a:r>
                        <a:rPr lang="en-IN" sz="1200" b="0"/>
                        <a:t>- Sprint planning</a:t>
                      </a:r>
                      <a:br>
                        <a:rPr lang="en-IN" sz="1200" b="0"/>
                      </a:br>
                      <a:r>
                        <a:rPr lang="en-IN" sz="1200" b="0"/>
                        <a:t>- Sprint reviews &amp; retrospectives</a:t>
                      </a:r>
                      <a:br>
                        <a:rPr lang="en-IN" sz="1200" b="0"/>
                      </a:br>
                      <a:r>
                        <a:rPr lang="en-IN" sz="1200" b="0"/>
                        <a:t>- Continuous requirement refinement</a:t>
                      </a:r>
                    </a:p>
                  </a:txBody>
                  <a:tcPr marL="9896" marR="9896" marT="4948" marB="4948" anchor="ctr"/>
                </a:tc>
                <a:extLst>
                  <a:ext uri="{0D108BD9-81ED-4DB2-BD59-A6C34878D82A}">
                    <a16:rowId xmlns:a16="http://schemas.microsoft.com/office/drawing/2014/main" val="2391123569"/>
                  </a:ext>
                </a:extLst>
              </a:tr>
              <a:tr h="699489">
                <a:tc>
                  <a:txBody>
                    <a:bodyPr/>
                    <a:lstStyle/>
                    <a:p>
                      <a:r>
                        <a:rPr lang="en-IN" sz="1200" b="0" dirty="0"/>
                        <a:t>Requirement Gathering</a:t>
                      </a:r>
                    </a:p>
                  </a:txBody>
                  <a:tcPr marL="9896" marR="9896" marT="4948" marB="4948" anchor="ctr"/>
                </a:tc>
                <a:tc>
                  <a:txBody>
                    <a:bodyPr/>
                    <a:lstStyle/>
                    <a:p>
                      <a:r>
                        <a:rPr lang="en-IN" sz="1200" b="0" dirty="0"/>
                        <a:t>User Stories &amp; Backlog Grooming</a:t>
                      </a:r>
                    </a:p>
                  </a:txBody>
                  <a:tcPr marL="9896" marR="9896" marT="4948" marB="4948" anchor="ctr"/>
                </a:tc>
                <a:tc>
                  <a:txBody>
                    <a:bodyPr/>
                    <a:lstStyle/>
                    <a:p>
                      <a:r>
                        <a:rPr lang="en-US" sz="1200" b="0"/>
                        <a:t>Agile relies on user stories to define end-user needs in smaller chunks</a:t>
                      </a:r>
                    </a:p>
                  </a:txBody>
                  <a:tcPr marL="9896" marR="9896" marT="4948" marB="4948" anchor="ctr"/>
                </a:tc>
                <a:tc>
                  <a:txBody>
                    <a:bodyPr/>
                    <a:lstStyle/>
                    <a:p>
                      <a:r>
                        <a:rPr lang="en-IN" sz="1200" b="0"/>
                        <a:t>BA, Stakeholders, Product Owner</a:t>
                      </a:r>
                    </a:p>
                  </a:txBody>
                  <a:tcPr marL="9896" marR="9896" marT="4948" marB="4948" anchor="ctr"/>
                </a:tc>
                <a:tc>
                  <a:txBody>
                    <a:bodyPr/>
                    <a:lstStyle/>
                    <a:p>
                      <a:r>
                        <a:rPr lang="en-US" sz="1200" b="0" dirty="0"/>
                        <a:t>- Conduct stakeholder interviews</a:t>
                      </a:r>
                      <a:br>
                        <a:rPr lang="en-US" sz="1200" b="0" dirty="0"/>
                      </a:br>
                      <a:r>
                        <a:rPr lang="en-US" sz="1200" b="0" dirty="0"/>
                        <a:t>- Write user stories</a:t>
                      </a:r>
                      <a:br>
                        <a:rPr lang="en-US" sz="1200" b="0" dirty="0"/>
                      </a:br>
                      <a:r>
                        <a:rPr lang="en-US" sz="1200" b="0" dirty="0"/>
                        <a:t>- Maintain product backlog</a:t>
                      </a:r>
                    </a:p>
                  </a:txBody>
                  <a:tcPr marL="9896" marR="9896" marT="4948" marB="4948" anchor="ctr"/>
                </a:tc>
                <a:extLst>
                  <a:ext uri="{0D108BD9-81ED-4DB2-BD59-A6C34878D82A}">
                    <a16:rowId xmlns:a16="http://schemas.microsoft.com/office/drawing/2014/main" val="2821191440"/>
                  </a:ext>
                </a:extLst>
              </a:tr>
              <a:tr h="699489">
                <a:tc>
                  <a:txBody>
                    <a:bodyPr/>
                    <a:lstStyle/>
                    <a:p>
                      <a:r>
                        <a:rPr lang="en-IN" sz="1200" b="0" dirty="0"/>
                        <a:t>Design</a:t>
                      </a:r>
                    </a:p>
                  </a:txBody>
                  <a:tcPr marL="9896" marR="9896" marT="4948" marB="4948" anchor="ctr"/>
                </a:tc>
                <a:tc>
                  <a:txBody>
                    <a:bodyPr/>
                    <a:lstStyle/>
                    <a:p>
                      <a:r>
                        <a:rPr lang="en-IN" sz="1200" b="0" dirty="0"/>
                        <a:t>Incremental Design Approach</a:t>
                      </a:r>
                    </a:p>
                  </a:txBody>
                  <a:tcPr marL="9896" marR="9896" marT="4948" marB="4948" anchor="ctr"/>
                </a:tc>
                <a:tc>
                  <a:txBody>
                    <a:bodyPr/>
                    <a:lstStyle/>
                    <a:p>
                      <a:r>
                        <a:rPr lang="en-US" sz="1200" b="0" dirty="0"/>
                        <a:t>Frequent changes expected; designing in phases allowed flexibility</a:t>
                      </a:r>
                    </a:p>
                  </a:txBody>
                  <a:tcPr marL="9896" marR="9896" marT="4948" marB="4948" anchor="ctr"/>
                </a:tc>
                <a:tc>
                  <a:txBody>
                    <a:bodyPr/>
                    <a:lstStyle/>
                    <a:p>
                      <a:r>
                        <a:rPr lang="en-IN" sz="1200" b="0"/>
                        <a:t>BA, UI/UX Designer, Vendor Dev Team</a:t>
                      </a:r>
                    </a:p>
                  </a:txBody>
                  <a:tcPr marL="9896" marR="9896" marT="4948" marB="4948" anchor="ctr"/>
                </a:tc>
                <a:tc>
                  <a:txBody>
                    <a:bodyPr/>
                    <a:lstStyle/>
                    <a:p>
                      <a:r>
                        <a:rPr lang="en-US" sz="1200" b="0"/>
                        <a:t>- Define journey flow</a:t>
                      </a:r>
                      <a:br>
                        <a:rPr lang="en-US" sz="1200" b="0"/>
                      </a:br>
                      <a:r>
                        <a:rPr lang="en-US" sz="1200" b="0"/>
                        <a:t>- Design wireframes &amp; mockups</a:t>
                      </a:r>
                      <a:br>
                        <a:rPr lang="en-US" sz="1200" b="0"/>
                      </a:br>
                      <a:r>
                        <a:rPr lang="en-US" sz="1200" b="0"/>
                        <a:t>- Validate with stakeholders</a:t>
                      </a:r>
                    </a:p>
                  </a:txBody>
                  <a:tcPr marL="9896" marR="9896" marT="4948" marB="4948" anchor="ctr"/>
                </a:tc>
                <a:extLst>
                  <a:ext uri="{0D108BD9-81ED-4DB2-BD59-A6C34878D82A}">
                    <a16:rowId xmlns:a16="http://schemas.microsoft.com/office/drawing/2014/main" val="184756720"/>
                  </a:ext>
                </a:extLst>
              </a:tr>
              <a:tr h="558536">
                <a:tc>
                  <a:txBody>
                    <a:bodyPr/>
                    <a:lstStyle/>
                    <a:p>
                      <a:r>
                        <a:rPr lang="en-IN" sz="1200" b="0"/>
                        <a:t>Development</a:t>
                      </a:r>
                    </a:p>
                  </a:txBody>
                  <a:tcPr marL="9896" marR="9896" marT="4948" marB="4948" anchor="ctr"/>
                </a:tc>
                <a:tc>
                  <a:txBody>
                    <a:bodyPr/>
                    <a:lstStyle/>
                    <a:p>
                      <a:r>
                        <a:rPr lang="en-IN" sz="1200" b="0"/>
                        <a:t>Sprint-Based Iterative Development</a:t>
                      </a:r>
                    </a:p>
                  </a:txBody>
                  <a:tcPr marL="9896" marR="9896" marT="4948" marB="4948" anchor="ctr"/>
                </a:tc>
                <a:tc>
                  <a:txBody>
                    <a:bodyPr/>
                    <a:lstStyle/>
                    <a:p>
                      <a:r>
                        <a:rPr lang="en-US" sz="1200" b="0" dirty="0"/>
                        <a:t>Enables delivery of usable software every 2–3 weeks</a:t>
                      </a:r>
                    </a:p>
                  </a:txBody>
                  <a:tcPr marL="9896" marR="9896" marT="4948" marB="4948" anchor="ctr"/>
                </a:tc>
                <a:tc>
                  <a:txBody>
                    <a:bodyPr/>
                    <a:lstStyle/>
                    <a:p>
                      <a:r>
                        <a:rPr lang="en-IN" sz="1200" b="0" dirty="0"/>
                        <a:t>Vendor Dev Team, Scrum Master</a:t>
                      </a:r>
                    </a:p>
                  </a:txBody>
                  <a:tcPr marL="9896" marR="9896" marT="4948" marB="4948" anchor="ctr"/>
                </a:tc>
                <a:tc>
                  <a:txBody>
                    <a:bodyPr/>
                    <a:lstStyle/>
                    <a:p>
                      <a:r>
                        <a:rPr lang="en-US" sz="1200" b="0"/>
                        <a:t>- Code, test, and release features per sprint</a:t>
                      </a:r>
                      <a:br>
                        <a:rPr lang="en-US" sz="1200" b="0"/>
                      </a:br>
                      <a:r>
                        <a:rPr lang="en-US" sz="1200" b="0"/>
                        <a:t>- Daily stand-ups</a:t>
                      </a:r>
                    </a:p>
                  </a:txBody>
                  <a:tcPr marL="9896" marR="9896" marT="4948" marB="4948" anchor="ctr"/>
                </a:tc>
                <a:extLst>
                  <a:ext uri="{0D108BD9-81ED-4DB2-BD59-A6C34878D82A}">
                    <a16:rowId xmlns:a16="http://schemas.microsoft.com/office/drawing/2014/main" val="2283973853"/>
                  </a:ext>
                </a:extLst>
              </a:tr>
              <a:tr h="558536">
                <a:tc>
                  <a:txBody>
                    <a:bodyPr/>
                    <a:lstStyle/>
                    <a:p>
                      <a:r>
                        <a:rPr lang="en-IN" sz="1200" b="0"/>
                        <a:t>Testing</a:t>
                      </a:r>
                    </a:p>
                  </a:txBody>
                  <a:tcPr marL="9896" marR="9896" marT="4948" marB="4948" anchor="ctr"/>
                </a:tc>
                <a:tc>
                  <a:txBody>
                    <a:bodyPr/>
                    <a:lstStyle/>
                    <a:p>
                      <a:r>
                        <a:rPr lang="en-IN" sz="1200" b="0"/>
                        <a:t>Sprint-level Testing &amp; UAT</a:t>
                      </a:r>
                    </a:p>
                  </a:txBody>
                  <a:tcPr marL="9896" marR="9896" marT="4948" marB="4948" anchor="ctr"/>
                </a:tc>
                <a:tc>
                  <a:txBody>
                    <a:bodyPr/>
                    <a:lstStyle/>
                    <a:p>
                      <a:r>
                        <a:rPr lang="en-US" sz="1200" b="0"/>
                        <a:t>Testing after each sprint allows quick bug fixing and feedback</a:t>
                      </a:r>
                    </a:p>
                  </a:txBody>
                  <a:tcPr marL="9896" marR="9896" marT="4948" marB="4948" anchor="ctr"/>
                </a:tc>
                <a:tc>
                  <a:txBody>
                    <a:bodyPr/>
                    <a:lstStyle/>
                    <a:p>
                      <a:r>
                        <a:rPr lang="en-US" sz="1200" b="0" dirty="0"/>
                        <a:t>QA Team, BA, UAT Team</a:t>
                      </a:r>
                    </a:p>
                  </a:txBody>
                  <a:tcPr marL="9896" marR="9896" marT="4948" marB="4948" anchor="ctr"/>
                </a:tc>
                <a:tc>
                  <a:txBody>
                    <a:bodyPr/>
                    <a:lstStyle/>
                    <a:p>
                      <a:r>
                        <a:rPr lang="en-US" sz="1200" b="0"/>
                        <a:t>- Prepare test cases</a:t>
                      </a:r>
                      <a:br>
                        <a:rPr lang="en-US" sz="1200" b="0"/>
                      </a:br>
                      <a:r>
                        <a:rPr lang="en-US" sz="1200" b="0"/>
                        <a:t>- Perform regression and UAT</a:t>
                      </a:r>
                      <a:br>
                        <a:rPr lang="en-US" sz="1200" b="0"/>
                      </a:br>
                      <a:r>
                        <a:rPr lang="en-US" sz="1200" b="0"/>
                        <a:t>- Capture user feedback</a:t>
                      </a:r>
                    </a:p>
                  </a:txBody>
                  <a:tcPr marL="9896" marR="9896" marT="4948" marB="4948" anchor="ctr"/>
                </a:tc>
                <a:extLst>
                  <a:ext uri="{0D108BD9-81ED-4DB2-BD59-A6C34878D82A}">
                    <a16:rowId xmlns:a16="http://schemas.microsoft.com/office/drawing/2014/main" val="317028028"/>
                  </a:ext>
                </a:extLst>
              </a:tr>
              <a:tr h="558536">
                <a:tc>
                  <a:txBody>
                    <a:bodyPr/>
                    <a:lstStyle/>
                    <a:p>
                      <a:r>
                        <a:rPr lang="en-IN" sz="1200" b="0"/>
                        <a:t>Deployment</a:t>
                      </a:r>
                    </a:p>
                  </a:txBody>
                  <a:tcPr marL="9896" marR="9896" marT="4948" marB="4948" anchor="ctr"/>
                </a:tc>
                <a:tc>
                  <a:txBody>
                    <a:bodyPr/>
                    <a:lstStyle/>
                    <a:p>
                      <a:r>
                        <a:rPr lang="en-IN" sz="1200" b="0"/>
                        <a:t>Continuous Integration / Deployment</a:t>
                      </a:r>
                    </a:p>
                  </a:txBody>
                  <a:tcPr marL="9896" marR="9896" marT="4948" marB="4948" anchor="ctr"/>
                </a:tc>
                <a:tc>
                  <a:txBody>
                    <a:bodyPr/>
                    <a:lstStyle/>
                    <a:p>
                      <a:r>
                        <a:rPr lang="en-US" sz="1200" b="0"/>
                        <a:t>Agile supports frequent deployment cycles for faster go-to-market</a:t>
                      </a:r>
                    </a:p>
                  </a:txBody>
                  <a:tcPr marL="9896" marR="9896" marT="4948" marB="4948" anchor="ctr"/>
                </a:tc>
                <a:tc>
                  <a:txBody>
                    <a:bodyPr/>
                    <a:lstStyle/>
                    <a:p>
                      <a:r>
                        <a:rPr lang="en-IN" sz="1200" b="0" dirty="0"/>
                        <a:t>DevOps Team, BA</a:t>
                      </a:r>
                    </a:p>
                  </a:txBody>
                  <a:tcPr marL="9896" marR="9896" marT="4948" marB="4948" anchor="ctr"/>
                </a:tc>
                <a:tc>
                  <a:txBody>
                    <a:bodyPr/>
                    <a:lstStyle/>
                    <a:p>
                      <a:r>
                        <a:rPr lang="en-US" sz="1200" b="0"/>
                        <a:t>- Push sprint-ready features</a:t>
                      </a:r>
                      <a:br>
                        <a:rPr lang="en-US" sz="1200" b="0"/>
                      </a:br>
                      <a:r>
                        <a:rPr lang="en-US" sz="1200" b="0"/>
                        <a:t>- Monitor live platform</a:t>
                      </a:r>
                    </a:p>
                  </a:txBody>
                  <a:tcPr marL="9896" marR="9896" marT="4948" marB="4948" anchor="ctr"/>
                </a:tc>
                <a:extLst>
                  <a:ext uri="{0D108BD9-81ED-4DB2-BD59-A6C34878D82A}">
                    <a16:rowId xmlns:a16="http://schemas.microsoft.com/office/drawing/2014/main" val="2253266441"/>
                  </a:ext>
                </a:extLst>
              </a:tr>
              <a:tr h="558536">
                <a:tc>
                  <a:txBody>
                    <a:bodyPr/>
                    <a:lstStyle/>
                    <a:p>
                      <a:r>
                        <a:rPr lang="en-IN" sz="1200" b="0"/>
                        <a:t>Change Management</a:t>
                      </a:r>
                    </a:p>
                  </a:txBody>
                  <a:tcPr marL="9896" marR="9896" marT="4948" marB="4948" anchor="ctr"/>
                </a:tc>
                <a:tc>
                  <a:txBody>
                    <a:bodyPr/>
                    <a:lstStyle/>
                    <a:p>
                      <a:r>
                        <a:rPr lang="en-IN" sz="1200" b="0" dirty="0"/>
                        <a:t>Adaptive Planning</a:t>
                      </a:r>
                    </a:p>
                  </a:txBody>
                  <a:tcPr marL="9896" marR="9896" marT="4948" marB="4948" anchor="ctr"/>
                </a:tc>
                <a:tc>
                  <a:txBody>
                    <a:bodyPr/>
                    <a:lstStyle/>
                    <a:p>
                      <a:r>
                        <a:rPr lang="en-US" sz="1200" b="0"/>
                        <a:t>New customer needs and regulatory changes require flexibility</a:t>
                      </a:r>
                    </a:p>
                  </a:txBody>
                  <a:tcPr marL="9896" marR="9896" marT="4948" marB="4948" anchor="ctr"/>
                </a:tc>
                <a:tc>
                  <a:txBody>
                    <a:bodyPr/>
                    <a:lstStyle/>
                    <a:p>
                      <a:r>
                        <a:rPr lang="en-IN" sz="1200" b="0"/>
                        <a:t>BA, Product Owner</a:t>
                      </a:r>
                    </a:p>
                  </a:txBody>
                  <a:tcPr marL="9896" marR="9896" marT="4948" marB="4948" anchor="ctr"/>
                </a:tc>
                <a:tc>
                  <a:txBody>
                    <a:bodyPr/>
                    <a:lstStyle/>
                    <a:p>
                      <a:r>
                        <a:rPr lang="en-US" sz="1200" b="0" dirty="0"/>
                        <a:t>- Reprioritize backlog</a:t>
                      </a:r>
                      <a:br>
                        <a:rPr lang="en-US" sz="1200" b="0" dirty="0"/>
                      </a:br>
                      <a:r>
                        <a:rPr lang="en-US" sz="1200" b="0" dirty="0"/>
                        <a:t>- Adjust sprint goals</a:t>
                      </a:r>
                    </a:p>
                  </a:txBody>
                  <a:tcPr marL="9896" marR="9896" marT="4948" marB="4948" anchor="ctr"/>
                </a:tc>
                <a:extLst>
                  <a:ext uri="{0D108BD9-81ED-4DB2-BD59-A6C34878D82A}">
                    <a16:rowId xmlns:a16="http://schemas.microsoft.com/office/drawing/2014/main" val="3655949389"/>
                  </a:ext>
                </a:extLst>
              </a:tr>
              <a:tr h="375656">
                <a:tc>
                  <a:txBody>
                    <a:bodyPr/>
                    <a:lstStyle/>
                    <a:p>
                      <a:r>
                        <a:rPr lang="en-IN" sz="1200" b="0"/>
                        <a:t>Stakeholder Collaboration</a:t>
                      </a:r>
                    </a:p>
                  </a:txBody>
                  <a:tcPr marL="9896" marR="9896" marT="4948" marB="4948" anchor="ctr"/>
                </a:tc>
                <a:tc>
                  <a:txBody>
                    <a:bodyPr/>
                    <a:lstStyle/>
                    <a:p>
                      <a:r>
                        <a:rPr lang="en-IN" sz="1200" b="0"/>
                        <a:t>Frequent Demos &amp; Reviews</a:t>
                      </a:r>
                    </a:p>
                  </a:txBody>
                  <a:tcPr marL="9896" marR="9896" marT="4948" marB="4948" anchor="ctr"/>
                </a:tc>
                <a:tc>
                  <a:txBody>
                    <a:bodyPr/>
                    <a:lstStyle/>
                    <a:p>
                      <a:r>
                        <a:rPr lang="en-US" sz="1200" b="0" dirty="0"/>
                        <a:t>Agile encourages transparency and feedback</a:t>
                      </a:r>
                    </a:p>
                  </a:txBody>
                  <a:tcPr marL="9896" marR="9896" marT="4948" marB="4948" anchor="ctr"/>
                </a:tc>
                <a:tc>
                  <a:txBody>
                    <a:bodyPr/>
                    <a:lstStyle/>
                    <a:p>
                      <a:r>
                        <a:rPr lang="en-IN" sz="1200" b="0"/>
                        <a:t>BA, Stakeholders, Sales Teams</a:t>
                      </a:r>
                    </a:p>
                  </a:txBody>
                  <a:tcPr marL="9896" marR="9896" marT="4948" marB="4948" anchor="ctr"/>
                </a:tc>
                <a:tc>
                  <a:txBody>
                    <a:bodyPr/>
                    <a:lstStyle/>
                    <a:p>
                      <a:r>
                        <a:rPr lang="en-IN" sz="1200" b="0" dirty="0"/>
                        <a:t>- Sprint demos</a:t>
                      </a:r>
                      <a:br>
                        <a:rPr lang="en-IN" sz="1200" b="0" dirty="0"/>
                      </a:br>
                      <a:r>
                        <a:rPr lang="en-IN" sz="1200" b="0" dirty="0"/>
                        <a:t>- Feedback loops</a:t>
                      </a:r>
                    </a:p>
                  </a:txBody>
                  <a:tcPr marL="9896" marR="9896" marT="4948" marB="4948" anchor="ctr"/>
                </a:tc>
                <a:extLst>
                  <a:ext uri="{0D108BD9-81ED-4DB2-BD59-A6C34878D82A}">
                    <a16:rowId xmlns:a16="http://schemas.microsoft.com/office/drawing/2014/main" val="2910019603"/>
                  </a:ext>
                </a:extLst>
              </a:tr>
            </a:tbl>
          </a:graphicData>
        </a:graphic>
      </p:graphicFrame>
      <p:sp>
        <p:nvSpPr>
          <p:cNvPr id="5" name="Rectangle 1">
            <a:extLst>
              <a:ext uri="{FF2B5EF4-FFF2-40B4-BE49-F238E27FC236}">
                <a16:creationId xmlns:a16="http://schemas.microsoft.com/office/drawing/2014/main" id="{F47CDD1E-6E56-ECD7-3B53-D811736FBC65}"/>
              </a:ext>
            </a:extLst>
          </p:cNvPr>
          <p:cNvSpPr>
            <a:spLocks noChangeArrowheads="1"/>
          </p:cNvSpPr>
          <p:nvPr/>
        </p:nvSpPr>
        <p:spPr bwMode="auto">
          <a:xfrm>
            <a:off x="-1" y="0"/>
            <a:ext cx="10018583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IN"/>
          </a:p>
        </p:txBody>
      </p:sp>
    </p:spTree>
    <p:extLst>
      <p:ext uri="{BB962C8B-B14F-4D97-AF65-F5344CB8AC3E}">
        <p14:creationId xmlns:p14="http://schemas.microsoft.com/office/powerpoint/2010/main" val="362199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Resources</a:t>
            </a:r>
          </a:p>
        </p:txBody>
      </p:sp>
      <p:sp>
        <p:nvSpPr>
          <p:cNvPr id="26" name="Content Placeholder 17">
            <a:extLst>
              <a:ext uri="{FF2B5EF4-FFF2-40B4-BE49-F238E27FC236}">
                <a16:creationId xmlns:a16="http://schemas.microsoft.com/office/drawing/2014/main" id="{11D8350E-9879-4089-953B-CD69E6CB98B0}"/>
              </a:ext>
            </a:extLst>
          </p:cNvPr>
          <p:cNvSpPr txBox="1">
            <a:spLocks/>
          </p:cNvSpPr>
          <p:nvPr/>
        </p:nvSpPr>
        <p:spPr>
          <a:xfrm>
            <a:off x="521207" y="2802466"/>
            <a:ext cx="6856716" cy="3724597"/>
          </a:xfrm>
          <a:prstGeom prst="rect">
            <a:avLst/>
          </a:prstGeom>
        </p:spPr>
        <p:txBody>
          <a:bodyPr vert="horz" lIns="91440" tIns="45720" rIns="91440" bIns="45720" rtlCol="0">
            <a:no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lvl="0">
              <a:spcAft>
                <a:spcPts val="600"/>
              </a:spcAft>
              <a:buFont typeface="Wingdings" panose="05000000000000000000" pitchFamily="2" charset="2"/>
              <a:buChar char="q"/>
              <a:defRPr/>
            </a:pPr>
            <a:endParaRPr lang="en-US" sz="1400" dirty="0">
              <a:solidFill>
                <a:schemeClr val="tx1"/>
              </a:solidFill>
              <a:latin typeface="Segoe UI" panose="020B0502040204020203" pitchFamily="34" charset="0"/>
              <a:cs typeface="Segoe UI" panose="020B0502040204020203" pitchFamily="34" charset="0"/>
            </a:endParaRPr>
          </a:p>
          <a:p>
            <a:pPr lvl="0">
              <a:spcAft>
                <a:spcPts val="600"/>
              </a:spcAft>
              <a:buFont typeface="Wingdings" panose="05000000000000000000" pitchFamily="2" charset="2"/>
              <a:buChar char="q"/>
              <a:defRPr/>
            </a:pPr>
            <a:r>
              <a:rPr lang="en-US" sz="1400" dirty="0">
                <a:solidFill>
                  <a:schemeClr val="tx1"/>
                </a:solidFill>
                <a:latin typeface="Segoe UI" panose="020B0502040204020203" pitchFamily="34" charset="0"/>
                <a:cs typeface="Segoe UI" panose="020B0502040204020203" pitchFamily="34" charset="0"/>
              </a:rPr>
              <a:t>Technologies and Tools: </a:t>
            </a:r>
          </a:p>
          <a:p>
            <a:pPr lvl="1">
              <a:spcAft>
                <a:spcPts val="600"/>
              </a:spcAft>
              <a:buFont typeface="Wingdings" panose="05000000000000000000" pitchFamily="2" charset="2"/>
              <a:buChar char="q"/>
              <a:defRPr/>
            </a:pPr>
            <a:r>
              <a:rPr lang="en-US" sz="1400" dirty="0">
                <a:solidFill>
                  <a:schemeClr val="tx1"/>
                </a:solidFill>
                <a:latin typeface="Segoe UI" panose="020B0502040204020203" pitchFamily="34" charset="0"/>
                <a:cs typeface="Segoe UI" panose="020B0502040204020203" pitchFamily="34" charset="0"/>
              </a:rPr>
              <a:t>Front End: HTML, CSS, Java Script</a:t>
            </a:r>
          </a:p>
          <a:p>
            <a:pPr lvl="1">
              <a:spcAft>
                <a:spcPts val="600"/>
              </a:spcAft>
              <a:buFont typeface="Wingdings" panose="05000000000000000000" pitchFamily="2" charset="2"/>
              <a:buChar char="q"/>
              <a:defRPr/>
            </a:pPr>
            <a:r>
              <a:rPr lang="en-US" sz="1400" dirty="0">
                <a:solidFill>
                  <a:schemeClr val="tx1"/>
                </a:solidFill>
                <a:latin typeface="Segoe UI" panose="020B0502040204020203" pitchFamily="34" charset="0"/>
                <a:cs typeface="Segoe UI" panose="020B0502040204020203" pitchFamily="34" charset="0"/>
              </a:rPr>
              <a:t>Back End: ASP.NET</a:t>
            </a:r>
          </a:p>
          <a:p>
            <a:pPr lvl="1">
              <a:spcAft>
                <a:spcPts val="600"/>
              </a:spcAft>
              <a:buFont typeface="Wingdings" panose="05000000000000000000" pitchFamily="2" charset="2"/>
              <a:buChar char="q"/>
              <a:defRPr/>
            </a:pPr>
            <a:r>
              <a:rPr lang="en-US" sz="1400" dirty="0">
                <a:solidFill>
                  <a:schemeClr val="tx1"/>
                </a:solidFill>
                <a:latin typeface="Segoe UI" panose="020B0502040204020203" pitchFamily="34" charset="0"/>
                <a:cs typeface="Segoe UI" panose="020B0502040204020203" pitchFamily="34" charset="0"/>
              </a:rPr>
              <a:t>Database: MySQL</a:t>
            </a:r>
          </a:p>
          <a:p>
            <a:pPr lvl="1">
              <a:spcAft>
                <a:spcPts val="600"/>
              </a:spcAft>
              <a:buFont typeface="Wingdings" panose="05000000000000000000" pitchFamily="2" charset="2"/>
              <a:buChar char="q"/>
              <a:defRPr/>
            </a:pPr>
            <a:r>
              <a:rPr lang="en-US" sz="1400" dirty="0">
                <a:solidFill>
                  <a:schemeClr val="tx1"/>
                </a:solidFill>
                <a:latin typeface="Segoe UI" panose="020B0502040204020203" pitchFamily="34" charset="0"/>
                <a:cs typeface="Segoe UI" panose="020B0502040204020203" pitchFamily="34" charset="0"/>
              </a:rPr>
              <a:t>Tools: JIRA, Balsamiq, Power BI</a:t>
            </a:r>
          </a:p>
        </p:txBody>
      </p:sp>
      <p:sp>
        <p:nvSpPr>
          <p:cNvPr id="2" name="Rectangle 1">
            <a:extLst>
              <a:ext uri="{FF2B5EF4-FFF2-40B4-BE49-F238E27FC236}">
                <a16:creationId xmlns:a16="http://schemas.microsoft.com/office/drawing/2014/main" id="{B9D6688D-6599-9313-1998-A5F43DA4B2B6}"/>
              </a:ext>
            </a:extLst>
          </p:cNvPr>
          <p:cNvSpPr>
            <a:spLocks noChangeArrowheads="1"/>
          </p:cNvSpPr>
          <p:nvPr/>
        </p:nvSpPr>
        <p:spPr bwMode="auto">
          <a:xfrm>
            <a:off x="521207" y="1252662"/>
            <a:ext cx="799872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People: BA, Scrum Master, Developers, Testers, Product Owner, DSA/Customer/Connector SMEs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Time: Estimated 4–5 months</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Budget:</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Hardware/software/tools – Approx. ₹1,00,000</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Third-party APIs or integrations – ₹50,000</a:t>
            </a:r>
          </a:p>
          <a:p>
            <a:pPr marL="28575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en-US" altLang="en-US" sz="1400" i="0" u="none" strike="noStrike" cap="none" normalizeH="0" baseline="0" dirty="0">
                <a:ln>
                  <a:noFill/>
                </a:ln>
                <a:solidFill>
                  <a:schemeClr val="tx1"/>
                </a:solidFill>
                <a:effectLst/>
              </a:rPr>
              <a:t>Training &amp; onboarding sessions – ₹20,000</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76681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8a52e8c320b9a064ae3583ae3861c9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8020cb39231a0945110f9cd888b521a"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2.xml><?xml version="1.0" encoding="utf-8"?>
<ds:datastoreItem xmlns:ds="http://schemas.openxmlformats.org/officeDocument/2006/customXml" ds:itemID="{FD7FC771-7DFE-49DA-B577-71181BFB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50072C5-DDE0-4258-BA7A-4D4B80DFA632}">
  <ds:schemaRefs>
    <ds:schemaRef ds:uri="71af3243-3dd4-4a8d-8c0d-dd76da1f02a5"/>
    <ds:schemaRef ds:uri="http://www.w3.org/XML/1998/namespace"/>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5718</TotalTime>
  <Words>781</Words>
  <Application>Microsoft Office PowerPoint</Application>
  <PresentationFormat>Widescreen</PresentationFormat>
  <Paragraphs>100</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Segoe UI</vt:lpstr>
      <vt:lpstr>Segoe UI Light</vt:lpstr>
      <vt:lpstr>Wingdings</vt:lpstr>
      <vt:lpstr>WelcomeDoc</vt:lpstr>
      <vt:lpstr>Loan Processing Platform (LPP)</vt:lpstr>
      <vt:lpstr>Situation</vt:lpstr>
      <vt:lpstr>Problem</vt:lpstr>
      <vt:lpstr>Opportunity</vt:lpstr>
      <vt:lpstr>Purpose Statement (Goals)</vt:lpstr>
      <vt:lpstr>Project Objectives</vt:lpstr>
      <vt:lpstr>Success Criteria</vt:lpstr>
      <vt:lpstr>Methods/Approaches</vt:lpstr>
      <vt:lpstr>Resources</vt:lpstr>
      <vt:lpstr>Risks and Dependencies</vt:lpstr>
      <vt:lpstr>To Be Completed by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Mansi Gunjar</dc:creator>
  <cp:keywords/>
  <cp:lastModifiedBy>Mansi Gunjar</cp:lastModifiedBy>
  <cp:revision>2</cp:revision>
  <dcterms:created xsi:type="dcterms:W3CDTF">2023-06-29T00:29:42Z</dcterms:created>
  <dcterms:modified xsi:type="dcterms:W3CDTF">2025-08-07T09:36:47Z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