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72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878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1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28" b="1" i="0" u="none" strike="noStrike" kern="1200" spc="100" baseline="0">
              <a:solidFill>
                <a:schemeClr val="lt1">
                  <a:lumMod val="95000"/>
                </a:schemeClr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Data</c:v>
                </c:pt>
              </c:strCache>
            </c:strRef>
          </c:tx>
          <c:invertIfNegative val="1"/>
          <c:dPt>
            <c:idx val="0"/>
            <c:invertIfNegative val="1"/>
            <c:bubble3D val="0"/>
            <c:spPr>
              <a:gradFill rotWithShape="1">
                <a:gsLst>
                  <a:gs pos="0">
                    <a:schemeClr val="accent1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1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1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3BBB-4899-A214-AB1AE027685F}"/>
              </c:ext>
            </c:extLst>
          </c:dPt>
          <c:dPt>
            <c:idx val="1"/>
            <c:invertIfNegative val="1"/>
            <c:bubble3D val="0"/>
            <c:spPr>
              <a:gradFill rotWithShape="1">
                <a:gsLst>
                  <a:gs pos="0">
                    <a:schemeClr val="accent2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2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2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3BBB-4899-A214-AB1AE027685F}"/>
              </c:ext>
            </c:extLst>
          </c:dPt>
          <c:dPt>
            <c:idx val="2"/>
            <c:invertIfNegative val="1"/>
            <c:bubble3D val="0"/>
            <c:spPr>
              <a:gradFill rotWithShape="1">
                <a:gsLst>
                  <a:gs pos="0">
                    <a:schemeClr val="accent3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3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3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3BBB-4899-A214-AB1AE027685F}"/>
              </c:ext>
            </c:extLst>
          </c:dPt>
          <c:dPt>
            <c:idx val="3"/>
            <c:invertIfNegative val="1"/>
            <c:bubble3D val="0"/>
            <c:spPr>
              <a:gradFill rotWithShape="1">
                <a:gsLst>
                  <a:gs pos="0">
                    <a:schemeClr val="accent4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4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4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7-3BBB-4899-A214-AB1AE027685F}"/>
              </c:ext>
            </c:extLst>
          </c:dPt>
          <c:cat>
            <c:strRef>
              <c:f>Sheet1!$A$2:$A$5</c:f>
              <c:strCache>
                <c:ptCount val="4"/>
                <c:pt idx="0">
                  <c:v>AI in Healthcare</c:v>
                </c:pt>
                <c:pt idx="1">
                  <c:v>Mobile Tracking</c:v>
                </c:pt>
                <c:pt idx="2">
                  <c:v>Govt Investment</c:v>
                </c:pt>
                <c:pt idx="3">
                  <c:v>Wearables Integration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75</c:v>
                </c:pt>
                <c:pt idx="1">
                  <c:v>65</c:v>
                </c:pt>
                <c:pt idx="2">
                  <c:v>80</c:v>
                </c:pt>
                <c:pt idx="3">
                  <c:v>50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51A-4E20-B085-5ED2959BF7F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overlap val="-24"/>
        <c:axId val="-2068027336"/>
        <c:axId val="-2113994440"/>
      </c:barChart>
      <c:catAx>
        <c:axId val="-2068027336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spPr>
          <a:noFill/>
          <a:ln w="12700" cap="flat" cmpd="sng" algn="ctr">
            <a:solidFill>
              <a:schemeClr val="lt1">
                <a:lumMod val="95000"/>
                <a:alpha val="54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lt1">
                    <a:lumMod val="8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2113994440"/>
        <c:crosses val="autoZero"/>
        <c:auto val="1"/>
        <c:lblAlgn val="ctr"/>
        <c:lblOffset val="100"/>
        <c:noMultiLvlLbl val="0"/>
      </c:catAx>
      <c:valAx>
        <c:axId val="-211399444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lt1">
                  <a:lumMod val="95000"/>
                  <a:alpha val="10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lt1">
                    <a:lumMod val="8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206802733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1"/>
  </c:chart>
  <c:spPr>
    <a:gradFill flip="none" rotWithShape="1">
      <a:gsLst>
        <a:gs pos="0">
          <a:schemeClr val="dk1">
            <a:lumMod val="65000"/>
            <a:lumOff val="35000"/>
          </a:schemeClr>
        </a:gs>
        <a:gs pos="100000">
          <a:schemeClr val="dk1">
            <a:lumMod val="85000"/>
            <a:lumOff val="15000"/>
          </a:schemeClr>
        </a:gs>
      </a:gsLst>
      <a:path path="circle">
        <a:fillToRect l="50000" t="50000" r="50000" b="50000"/>
      </a:path>
      <a:tileRect/>
    </a:gradFill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9">
  <cs:axisTitle>
    <cs:lnRef idx="0"/>
    <cs:fillRef idx="0"/>
    <cs:effectRef idx="0"/>
    <cs:fontRef idx="minor">
      <a:schemeClr val="lt1">
        <a:lumMod val="85000"/>
      </a:schemeClr>
    </cs:fontRef>
    <cs:defRPr sz="1197" b="1" kern="1200" cap="all"/>
  </cs:axisTitle>
  <cs:categoryAxis>
    <cs:lnRef idx="0"/>
    <cs:fillRef idx="0"/>
    <cs:effectRef idx="0"/>
    <cs:fontRef idx="minor">
      <a:schemeClr val="lt1">
        <a:lumMod val="85000"/>
      </a:schemeClr>
    </cs:fontRef>
    <cs:spPr>
      <a:ln w="12700" cap="flat" cmpd="sng" algn="ctr">
        <a:solidFill>
          <a:schemeClr val="lt1">
            <a:lumMod val="95000"/>
            <a:alpha val="54000"/>
          </a:schemeClr>
        </a:solidFill>
        <a:round/>
      </a:ln>
    </cs:spPr>
    <cs:defRPr sz="1197" kern="120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dk1">
              <a:lumMod val="65000"/>
              <a:lumOff val="35000"/>
            </a:schemeClr>
          </a:gs>
          <a:gs pos="100000">
            <a:schemeClr val="dk1">
              <a:lumMod val="85000"/>
              <a:lumOff val="15000"/>
            </a:schemeClr>
          </a:gs>
        </a:gsLst>
        <a:path path="circle">
          <a:fillToRect l="50000" t="50000" r="50000" b="50000"/>
        </a:path>
        <a:tileRect/>
      </a:gradFill>
    </cs:spPr>
    <cs:defRPr sz="1330" kern="1200"/>
  </cs:chartArea>
  <cs:dataLabel>
    <cs:lnRef idx="0"/>
    <cs:fillRef idx="0"/>
    <cs:effectRef idx="0"/>
    <cs:fontRef idx="minor">
      <a:schemeClr val="lt1">
        <a:lumMod val="8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lt1"/>
    </cs:fontRef>
  </cs:dataPoint>
  <cs:dataPoint3D>
    <cs:lnRef idx="0"/>
    <cs:fillRef idx="3">
      <cs:styleClr val="auto"/>
    </cs:fillRef>
    <cs:effectRef idx="3"/>
    <cs:fontRef idx="minor">
      <a:schemeClr val="lt1"/>
    </cs:fontRef>
  </cs:dataPoint3D>
  <cs:dataPointLine>
    <cs:lnRef idx="0">
      <cs:styleClr val="auto"/>
    </cs:lnRef>
    <cs:fillRef idx="3"/>
    <cs:effectRef idx="3"/>
    <cs:fontRef idx="minor">
      <a:schemeClr val="lt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lt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lt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lt1">
        <a:lumMod val="85000"/>
      </a:schemeClr>
    </cs:fontRef>
    <cs:spPr>
      <a:ln w="9525">
        <a:solidFill>
          <a:schemeClr val="lt1">
            <a:lumMod val="95000"/>
            <a:alpha val="54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lt1"/>
    </cs:fontRef>
    <cs:spPr>
      <a:solidFill>
        <a:schemeClr val="dk1">
          <a:lumMod val="75000"/>
          <a:lumOff val="25000"/>
        </a:schemeClr>
      </a:solidFill>
      <a:ln w="9525">
        <a:solidFill>
          <a:schemeClr val="lt1">
            <a:lumMod val="95000"/>
            <a:alpha val="54000"/>
          </a:schemeClr>
        </a:solidFill>
      </a:ln>
    </cs:spPr>
  </cs:downBar>
  <cs:dropLine>
    <cs:lnRef idx="0"/>
    <cs:fillRef idx="0"/>
    <cs:effectRef idx="0"/>
    <cs:fontRef idx="minor">
      <a:schemeClr val="lt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lt1"/>
    </cs:fontRef>
    <cs:spPr>
      <a:ln w="9525" cap="flat" cmpd="sng" algn="ctr">
        <a:solidFill>
          <a:schemeClr val="lt1">
            <a:lumMod val="9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lt1"/>
    </cs:fontRef>
    <cs:spPr>
      <a:ln w="9525" cap="flat" cmpd="sng" algn="ctr">
        <a:solidFill>
          <a:schemeClr val="lt1">
            <a:lumMod val="95000"/>
            <a:alpha val="10000"/>
          </a:schemeClr>
        </a:solidFill>
        <a:round/>
      </a:ln>
    </cs:spPr>
  </cs:gridlineMajor>
  <cs:gridlineMinor>
    <cs:lnRef idx="0"/>
    <cs:fillRef idx="0"/>
    <cs:effectRef idx="0"/>
    <cs:fontRef idx="minor">
      <a:schemeClr val="lt1"/>
    </cs:fontRef>
    <cs:spPr>
      <a:ln>
        <a:solidFill>
          <a:schemeClr val="lt1">
            <a:lumMod val="95000"/>
            <a:alpha val="5000"/>
          </a:schemeClr>
        </a:solidFill>
      </a:ln>
    </cs:spPr>
  </cs:gridlineMinor>
  <cs:hiLoLine>
    <cs:lnRef idx="0"/>
    <cs:fillRef idx="0"/>
    <cs:effectRef idx="0"/>
    <cs:fontRef idx="minor">
      <a:schemeClr val="lt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lt1"/>
    </cs:fontRef>
    <cs:spPr>
      <a:ln w="9525">
        <a:solidFill>
          <a:schemeClr val="lt1">
            <a:lumMod val="95000"/>
            <a:alpha val="54000"/>
          </a:schemeClr>
        </a:solidFill>
      </a:ln>
    </cs:spPr>
  </cs:leaderLine>
  <cs:legend>
    <cs:lnRef idx="0"/>
    <cs:fillRef idx="0"/>
    <cs:effectRef idx="0"/>
    <cs:fontRef idx="minor">
      <a:schemeClr val="lt1">
        <a:lumMod val="85000"/>
      </a:schemeClr>
    </cs:fontRef>
    <cs:defRPr sz="1197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lt1">
        <a:lumMod val="85000"/>
      </a:schemeClr>
    </cs:fontRef>
    <cs:spPr>
      <a:ln w="12700" cap="flat" cmpd="sng" algn="ctr">
        <a:solidFill>
          <a:schemeClr val="lt1">
            <a:lumMod val="95000"/>
            <a:alpha val="54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lt1"/>
    </cs:fontRef>
    <cs:spPr>
      <a:ln w="9525" cap="flat" cmpd="sng" algn="ctr">
        <a:solidFill>
          <a:schemeClr val="lt1">
            <a:lumMod val="95000"/>
            <a:alpha val="54000"/>
          </a:schemeClr>
        </a:solidFill>
        <a:round/>
      </a:ln>
    </cs:spPr>
  </cs:seriesLine>
  <cs:title>
    <cs:lnRef idx="0"/>
    <cs:fillRef idx="0"/>
    <cs:effectRef idx="0"/>
    <cs:fontRef idx="minor">
      <a:schemeClr val="lt1">
        <a:lumMod val="95000"/>
      </a:schemeClr>
    </cs:fontRef>
    <cs:defRPr sz="2128" b="1" kern="1200" spc="100" baseline="0">
      <a:effectLst>
        <a:outerShdw blurRad="50800" dist="38100" dir="5400000" algn="t" rotWithShape="0">
          <a:prstClr val="black">
            <a:alpha val="40000"/>
          </a:prstClr>
        </a:outerShdw>
      </a:effectLst>
    </cs:defRPr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lt1">
        <a:lumMod val="85000"/>
      </a:schemeClr>
    </cs:fontRef>
    <cs:defRPr sz="1197" kern="1200"/>
  </cs:trendlineLabel>
  <cs:upBar>
    <cs:lnRef idx="0"/>
    <cs:fillRef idx="0"/>
    <cs:effectRef idx="0"/>
    <cs:fontRef idx="minor">
      <a:schemeClr val="lt1"/>
    </cs:fontRef>
    <cs:spPr>
      <a:solidFill>
        <a:schemeClr val="lt1"/>
      </a:solidFill>
      <a:ln w="9525">
        <a:solidFill>
          <a:schemeClr val="lt1">
            <a:lumMod val="95000"/>
            <a:alpha val="54000"/>
          </a:schemeClr>
        </a:solidFill>
      </a:ln>
    </cs:spPr>
  </cs:upBar>
  <cs:valueAxis>
    <cs:lnRef idx="0"/>
    <cs:fillRef idx="0"/>
    <cs:effectRef idx="0"/>
    <cs:fontRef idx="minor">
      <a:schemeClr val="lt1">
        <a:lumMod val="85000"/>
      </a:schemeClr>
    </cs:fontRef>
    <cs:defRPr sz="1197" kern="1200"/>
  </cs:valueAxis>
  <cs:wall>
    <cs:lnRef idx="0"/>
    <cs:fillRef idx="0"/>
    <cs:effectRef idx="0"/>
    <cs:fontRef idx="minor">
      <a:schemeClr val="lt1"/>
    </cs:fontRef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69435A-6A65-E901-C693-69730CFC442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29DD2AE-2930-EB2F-496B-24B0BBE1E66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CE5289A-A7C8-056A-AFEC-DE17B4EA22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393517-92FA-428A-B13D-A9E5A2771230}" type="datetimeFigureOut">
              <a:rPr lang="en-IN" smtClean="0"/>
              <a:t>24-08-2025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B742C2C-65F5-ADE5-880B-6CF912A9A7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6F03D3-19A7-EE5D-0C25-9E8D998990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F4055D-21D9-470A-8710-027705F0923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2265199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E78930-934F-D66E-AA59-F85E8C98E0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6263B42-296A-3005-7091-8FA1EBD1E21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06541FB-7ABA-34A6-5EFC-5A7D1C4441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393517-92FA-428A-B13D-A9E5A2771230}" type="datetimeFigureOut">
              <a:rPr lang="en-IN" smtClean="0"/>
              <a:t>24-08-2025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C861D82-22B2-7A2B-0021-C325941918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01D9E2B-C959-5D69-713F-DB25269DDC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F4055D-21D9-470A-8710-027705F0923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8748923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41B9EC5-07E9-F37F-63C8-7F1FD866762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0729DD1-2A82-554C-50BA-BE5DB2E927B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FEAAEE3-D3FF-C076-08DF-35A66BA66B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393517-92FA-428A-B13D-A9E5A2771230}" type="datetimeFigureOut">
              <a:rPr lang="en-IN" smtClean="0"/>
              <a:t>24-08-2025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FBF9A3-57D6-917C-C5E9-298B37E9F3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B8A70E-40DB-4173-0217-CC7DD8CCB1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F4055D-21D9-470A-8710-027705F0923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2046434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172B01-01C3-1FDD-E2F2-AD119A831A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ECFB5B-9E32-1F3F-CC56-D2C8A11694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7D80007-BE07-2D49-B028-516EC6D428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393517-92FA-428A-B13D-A9E5A2771230}" type="datetimeFigureOut">
              <a:rPr lang="en-IN" smtClean="0"/>
              <a:t>24-08-2025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AAC0C1-FC84-EF4F-1709-4B7D2AEC11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EF2E32C-4AE6-99D5-7C5C-66E2D13257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F4055D-21D9-470A-8710-027705F0923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9577130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1F1AE6-04A6-A1AF-B761-2908E826FA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907EE6A-468C-3A5F-0B1E-E09C0A09E7C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5E24118-7F17-9D17-2497-3B809BEF7A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393517-92FA-428A-B13D-A9E5A2771230}" type="datetimeFigureOut">
              <a:rPr lang="en-IN" smtClean="0"/>
              <a:t>24-08-2025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35E4938-E511-FDD8-6E4D-EF63600464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51CF11-5E5A-BAAA-F8D8-80CA6F7881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F4055D-21D9-470A-8710-027705F0923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2927812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F07A3F-7F95-3ACA-9179-CC0331108F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274F29-AA5E-8B72-FA8B-90435F308B3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D6393A7-80AB-AEA3-3F5F-91C3019EF77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557DBB7-CA4E-A26C-F37B-9E19112165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393517-92FA-428A-B13D-A9E5A2771230}" type="datetimeFigureOut">
              <a:rPr lang="en-IN" smtClean="0"/>
              <a:t>24-08-2025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A297D79-EB53-A9A4-1A12-8FABA3A8D0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BD56D1C-F135-1DAF-E787-F46E371F02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F4055D-21D9-470A-8710-027705F0923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9394841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4C8893-A00F-CA7B-E5E0-3632E99AB6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08DF66B-7E78-4932-6A87-6E714551401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6611B28-7011-B129-2132-63F02EE0E4A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358F5F3-E07E-4E3B-E5DE-15E54037526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9882E0A-9757-EFBA-D69F-1AA2F8E34A6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D86ED39-77FF-6D85-4AE9-1D168A9BAC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393517-92FA-428A-B13D-A9E5A2771230}" type="datetimeFigureOut">
              <a:rPr lang="en-IN" smtClean="0"/>
              <a:t>24-08-2025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12BBD20-12BB-4A28-2895-4F5C8CC190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01AECCD-1F4C-D0F0-CA2A-690582D48A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F4055D-21D9-470A-8710-027705F0923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3128516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9A1C1C-50D9-3979-87EB-6893468C36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2D44DA9-3E9C-A90A-27DD-E3D61E64DC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393517-92FA-428A-B13D-A9E5A2771230}" type="datetimeFigureOut">
              <a:rPr lang="en-IN" smtClean="0"/>
              <a:t>24-08-2025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A267917-5D78-B238-3577-A10FC00CDA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2BAA515-C7CC-4585-0D1A-F1C2C18D03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F4055D-21D9-470A-8710-027705F0923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329179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B1A46E0-FAFB-8359-F448-C2B1BE9157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393517-92FA-428A-B13D-A9E5A2771230}" type="datetimeFigureOut">
              <a:rPr lang="en-IN" smtClean="0"/>
              <a:t>24-08-2025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7644007-86A7-20DB-99B8-E8C3942D07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2DAC54C-79BC-121B-E300-F20DCD9E09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F4055D-21D9-470A-8710-027705F0923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8720435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BFCEBA-F365-906B-9671-6C15F6EC4E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353704-AFA4-6994-1BE9-ADFB6E4D07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1B40181-F548-8922-D897-E8F8C5DE898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B01ED54-FE7B-9700-E045-72A50EA227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393517-92FA-428A-B13D-A9E5A2771230}" type="datetimeFigureOut">
              <a:rPr lang="en-IN" smtClean="0"/>
              <a:t>24-08-2025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C751886-3293-D9E0-98C8-1893D9C6CE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F2C1F08-0E81-AD9C-D109-572D67DD6C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F4055D-21D9-470A-8710-027705F0923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2234411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43E2E4-05CC-5BC0-56AF-BE796F9EBA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C2506B1-9B78-4103-1E75-1CED2DC2162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95BE55F-29AF-C60E-D671-56FD19E317B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49E4B5C-A2DB-60AD-53F6-C569B29600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393517-92FA-428A-B13D-A9E5A2771230}" type="datetimeFigureOut">
              <a:rPr lang="en-IN" smtClean="0"/>
              <a:t>24-08-2025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C865296-2B32-EA62-F514-D4AA2F759A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A099197-4088-564E-3C46-9318C79362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F4055D-21D9-470A-8710-027705F0923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6841749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7F567E5-50DD-6924-6726-FB642CCC0B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B1A4C25-D232-1BE5-9FD8-2D2CB8D07F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58DBDB-11FA-3DB4-99AD-75B97AF4622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393517-92FA-428A-B13D-A9E5A2771230}" type="datetimeFigureOut">
              <a:rPr lang="en-IN" smtClean="0"/>
              <a:t>24-08-2025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AA8AF7-71D6-C72B-DCFE-149CB0C82D9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4EE4C16-7422-2784-B8ED-A0196CB63B1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F4055D-21D9-470A-8710-027705F0923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452543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645B85-D08C-BBE9-AEF9-9C75391734F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04800" y="334297"/>
            <a:ext cx="11503742" cy="914400"/>
          </a:xfrm>
        </p:spPr>
        <p:txBody>
          <a:bodyPr>
            <a:normAutofit fontScale="90000"/>
          </a:bodyPr>
          <a:lstStyle/>
          <a:p>
            <a:r>
              <a:rPr lang="en-IN" sz="3200" b="1" dirty="0">
                <a:latin typeface="Arial" panose="020B0604020202020204" pitchFamily="34" charset="0"/>
                <a:cs typeface="Arial" panose="020B0604020202020204" pitchFamily="34" charset="0"/>
              </a:rPr>
              <a:t>Project Title: </a:t>
            </a:r>
            <a:r>
              <a:rPr lang="en-IN" sz="3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Disease Tracking &amp; Public Health Intelligence Application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F547504-8828-C373-1590-F95B978D9C2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04800" y="2762865"/>
            <a:ext cx="11503742" cy="3888657"/>
          </a:xfrm>
        </p:spPr>
        <p:txBody>
          <a:bodyPr>
            <a:normAutofit/>
          </a:bodyPr>
          <a:lstStyle/>
          <a:p>
            <a:pPr algn="l"/>
            <a:r>
              <a:rPr lang="en-IN" b="1" dirty="0"/>
              <a:t>Domain : Healthcare</a:t>
            </a:r>
          </a:p>
          <a:p>
            <a:pPr algn="l"/>
            <a:r>
              <a:rPr lang="en-IN" b="1" dirty="0">
                <a:latin typeface="Arial" panose="020B0604020202020204" pitchFamily="34" charset="0"/>
                <a:cs typeface="Arial" panose="020B0604020202020204" pitchFamily="34" charset="0"/>
              </a:rPr>
              <a:t>Prepared</a:t>
            </a:r>
            <a:r>
              <a:rPr lang="en-IN" b="1" dirty="0"/>
              <a:t> By: Yash Patil                                                                             Date:25/8/2025</a:t>
            </a:r>
          </a:p>
        </p:txBody>
      </p:sp>
    </p:spTree>
    <p:extLst>
      <p:ext uri="{BB962C8B-B14F-4D97-AF65-F5344CB8AC3E}">
        <p14:creationId xmlns:p14="http://schemas.microsoft.com/office/powerpoint/2010/main" val="178907494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FF4C60-0958-D32A-D0EA-2312630C21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441120"/>
          </a:xfrm>
        </p:spPr>
        <p:txBody>
          <a:bodyPr>
            <a:noAutofit/>
          </a:bodyPr>
          <a:lstStyle/>
          <a:p>
            <a:r>
              <a:rPr lang="en-IN" sz="3200" b="1" dirty="0">
                <a:latin typeface="Arial" panose="020B0604020202020204" pitchFamily="34" charset="0"/>
                <a:cs typeface="Arial" panose="020B0604020202020204" pitchFamily="34" charset="0"/>
              </a:rPr>
              <a:t>Method and Approaches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1BD00B-4208-4FE2-E8C3-38BD465B698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dirty="0"/>
              <a:t>7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800" b="1" dirty="0">
                <a:latin typeface="Arial" panose="020B0604020202020204" pitchFamily="34" charset="0"/>
                <a:cs typeface="Arial" panose="020B0604020202020204" pitchFamily="34" charset="0"/>
              </a:rPr>
              <a:t>Moscow Prioritization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: Collaborate with stakeholders to prioritize requirements (Must-have, Should-have, Could-have, Won't-have).</a:t>
            </a:r>
          </a:p>
          <a:p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8. </a:t>
            </a:r>
            <a:r>
              <a:rPr lang="en-US" sz="1800" b="1" dirty="0">
                <a:latin typeface="Arial" panose="020B0604020202020204" pitchFamily="34" charset="0"/>
                <a:cs typeface="Arial" panose="020B0604020202020204" pitchFamily="34" charset="0"/>
              </a:rPr>
              <a:t>Agile Methodology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: Manage requirements in a backlog and deliver value incrementally in 2-week sprints.</a:t>
            </a:r>
          </a:p>
          <a:p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  <a:r>
              <a:rPr lang="en-US" sz="1800" b="1" dirty="0">
                <a:latin typeface="Arial" panose="020B0604020202020204" pitchFamily="34" charset="0"/>
                <a:cs typeface="Arial" panose="020B0604020202020204" pitchFamily="34" charset="0"/>
              </a:rPr>
              <a:t>. Traceability Matrix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: Ensure every requirement is linked to a test case and a business objective.</a:t>
            </a:r>
          </a:p>
          <a:p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10.</a:t>
            </a:r>
            <a:r>
              <a:rPr lang="en-US" sz="1800" b="1" dirty="0">
                <a:latin typeface="Arial" panose="020B0604020202020204" pitchFamily="34" charset="0"/>
                <a:cs typeface="Arial" panose="020B0604020202020204" pitchFamily="34" charset="0"/>
              </a:rPr>
              <a:t>Change Management: 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Implement a clear process for managing scope creep and new requirement requests.</a:t>
            </a:r>
            <a:endParaRPr lang="en-IN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86448528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A9CC34-45DB-061F-6E92-00E4487725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4465" y="365125"/>
            <a:ext cx="11029335" cy="391959"/>
          </a:xfrm>
        </p:spPr>
        <p:txBody>
          <a:bodyPr>
            <a:noAutofit/>
          </a:bodyPr>
          <a:lstStyle/>
          <a:p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Resources :</a:t>
            </a:r>
            <a:endParaRPr lang="en-IN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B7FAE0-6C4D-58D5-F072-3237AF52F4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7987" y="1160205"/>
            <a:ext cx="11710219" cy="5447072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sz="1900" b="1" dirty="0"/>
              <a:t>1</a:t>
            </a:r>
            <a:r>
              <a:rPr lang="en-US" sz="1900" b="1" dirty="0">
                <a:latin typeface="Arial" panose="020B0604020202020204" pitchFamily="34" charset="0"/>
                <a:cs typeface="Arial" panose="020B0604020202020204" pitchFamily="34" charset="0"/>
              </a:rPr>
              <a:t>. People (Project Team Members):</a:t>
            </a:r>
          </a:p>
          <a:p>
            <a:pPr>
              <a:spcAft>
                <a:spcPts val="300"/>
              </a:spcAft>
            </a:pPr>
            <a:r>
              <a:rPr lang="en-US" sz="1900" b="1" dirty="0">
                <a:latin typeface="Arial" panose="020B0604020202020204" pitchFamily="34" charset="0"/>
                <a:cs typeface="Arial" panose="020B0604020202020204" pitchFamily="34" charset="0"/>
              </a:rPr>
              <a:t>Cross-Functional Agile Teams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742950" lvl="1" indent="-285750">
              <a:spcBef>
                <a:spcPts val="300"/>
              </a:spcBef>
            </a:pPr>
            <a:r>
              <a:rPr lang="en-US" sz="1900" b="1" dirty="0">
                <a:latin typeface="Arial" panose="020B0604020202020204" pitchFamily="34" charset="0"/>
                <a:cs typeface="Arial" panose="020B0604020202020204" pitchFamily="34" charset="0"/>
              </a:rPr>
              <a:t>Product Owner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: Defines priorities and ensures alignment with business goals.</a:t>
            </a:r>
          </a:p>
          <a:p>
            <a:pPr marL="742950" lvl="1" indent="-285750">
              <a:spcBef>
                <a:spcPts val="300"/>
              </a:spcBef>
            </a:pPr>
            <a:r>
              <a:rPr lang="en-US" sz="1900" b="1" dirty="0">
                <a:latin typeface="Arial" panose="020B0604020202020204" pitchFamily="34" charset="0"/>
                <a:cs typeface="Arial" panose="020B0604020202020204" pitchFamily="34" charset="0"/>
              </a:rPr>
              <a:t>Scrum Master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: Facilitates Agile processes and removes blockers for the team.</a:t>
            </a:r>
          </a:p>
          <a:p>
            <a:pPr marL="742950" lvl="1" indent="-285750">
              <a:spcBef>
                <a:spcPts val="300"/>
              </a:spcBef>
            </a:pPr>
            <a:r>
              <a:rPr lang="en-US" sz="1900" b="1" dirty="0">
                <a:latin typeface="Arial" panose="020B0604020202020204" pitchFamily="34" charset="0"/>
                <a:cs typeface="Arial" panose="020B0604020202020204" pitchFamily="34" charset="0"/>
              </a:rPr>
              <a:t>Development Team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: Includes developers, database admins, and DevOps engineers to build and deploy the system.</a:t>
            </a:r>
          </a:p>
          <a:p>
            <a:pPr marL="742950" lvl="1" indent="-285750">
              <a:spcBef>
                <a:spcPts val="300"/>
              </a:spcBef>
            </a:pPr>
            <a:r>
              <a:rPr lang="en-US" sz="1900" b="1" dirty="0">
                <a:latin typeface="Arial" panose="020B0604020202020204" pitchFamily="34" charset="0"/>
                <a:cs typeface="Arial" panose="020B0604020202020204" pitchFamily="34" charset="0"/>
              </a:rPr>
              <a:t>UI/UX Designers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: Focus on creating intuitive and user-friendly interfaces.</a:t>
            </a:r>
          </a:p>
          <a:p>
            <a:pPr marL="742950" lvl="1" indent="-285750">
              <a:spcBef>
                <a:spcPts val="300"/>
              </a:spcBef>
            </a:pPr>
            <a:r>
              <a:rPr lang="en-US" sz="1900" b="1" dirty="0">
                <a:latin typeface="Arial" panose="020B0604020202020204" pitchFamily="34" charset="0"/>
                <a:cs typeface="Arial" panose="020B0604020202020204" pitchFamily="34" charset="0"/>
              </a:rPr>
              <a:t>QA Testers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: Work alongside developers to ensure quality through continuous testing.</a:t>
            </a:r>
          </a:p>
          <a:p>
            <a:pPr marL="742950" lvl="1" indent="-285750">
              <a:spcBef>
                <a:spcPts val="300"/>
              </a:spcBef>
            </a:pPr>
            <a:r>
              <a:rPr lang="en-US" sz="1900" b="1" dirty="0">
                <a:latin typeface="Arial" panose="020B0604020202020204" pitchFamily="34" charset="0"/>
                <a:cs typeface="Arial" panose="020B0604020202020204" pitchFamily="34" charset="0"/>
              </a:rPr>
              <a:t>Stakeholders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: Provide feedback during sprint reviews.</a:t>
            </a:r>
          </a:p>
          <a:p>
            <a:pPr marL="742950" lvl="1" indent="-285750">
              <a:spcBef>
                <a:spcPts val="300"/>
              </a:spcBef>
            </a:pPr>
            <a:r>
              <a:rPr lang="en-US" sz="1900" b="1" dirty="0">
                <a:latin typeface="Arial" panose="020B0604020202020204" pitchFamily="34" charset="0"/>
                <a:cs typeface="Arial" panose="020B0604020202020204" pitchFamily="34" charset="0"/>
              </a:rPr>
              <a:t>Support Team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: Assists with post-launch user issues and training.</a:t>
            </a:r>
          </a:p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en-US" sz="1900" b="1" dirty="0">
                <a:latin typeface="Arial" panose="020B0604020202020204" pitchFamily="34" charset="0"/>
                <a:cs typeface="Arial" panose="020B0604020202020204" pitchFamily="34" charset="0"/>
              </a:rPr>
              <a:t>Team Size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742950" lvl="1" indent="-285750">
              <a:spcBef>
                <a:spcPts val="300"/>
              </a:spcBef>
            </a:pP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3-4 Agile teams of 5-9 members each, based on our project scope and complexity.</a:t>
            </a:r>
          </a:p>
          <a:p>
            <a:pPr marL="742950" lvl="1" indent="-285750">
              <a:spcBef>
                <a:spcPts val="300"/>
              </a:spcBef>
            </a:pP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Total team size: 20-30 members, scaled as needed during the project.</a:t>
            </a:r>
          </a:p>
          <a:p>
            <a:pPr marL="0" indent="0">
              <a:buNone/>
            </a:pPr>
            <a:r>
              <a:rPr lang="en-US" sz="1900" b="1" dirty="0">
                <a:latin typeface="Arial" panose="020B0604020202020204" pitchFamily="34" charset="0"/>
                <a:cs typeface="Arial" panose="020B0604020202020204" pitchFamily="34" charset="0"/>
              </a:rPr>
              <a:t>2. Time (Project Duration):</a:t>
            </a:r>
          </a:p>
          <a:p>
            <a:pPr>
              <a:spcAft>
                <a:spcPts val="300"/>
              </a:spcAft>
            </a:pPr>
            <a:r>
              <a:rPr lang="en-US" sz="1900" b="1" dirty="0">
                <a:latin typeface="Arial" panose="020B0604020202020204" pitchFamily="34" charset="0"/>
                <a:cs typeface="Arial" panose="020B0604020202020204" pitchFamily="34" charset="0"/>
              </a:rPr>
              <a:t>Agile Sprints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742950" lvl="1" indent="-285750">
              <a:spcBef>
                <a:spcPts val="300"/>
              </a:spcBef>
            </a:pP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The project will run in </a:t>
            </a:r>
            <a:r>
              <a:rPr lang="en-US" sz="1900" b="1" dirty="0">
                <a:latin typeface="Arial" panose="020B0604020202020204" pitchFamily="34" charset="0"/>
                <a:cs typeface="Arial" panose="020B0604020202020204" pitchFamily="34" charset="0"/>
              </a:rPr>
              <a:t>2 week sprints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, delivering incremental features.</a:t>
            </a:r>
          </a:p>
          <a:p>
            <a:pPr marL="742950" lvl="1" indent="-285750">
              <a:spcBef>
                <a:spcPts val="300"/>
              </a:spcBef>
            </a:pPr>
            <a:r>
              <a:rPr lang="en-US" sz="1900" b="1" dirty="0">
                <a:latin typeface="Arial" panose="020B0604020202020204" pitchFamily="34" charset="0"/>
                <a:cs typeface="Arial" panose="020B0604020202020204" pitchFamily="34" charset="0"/>
              </a:rPr>
              <a:t>Initial MVP (Minimum Viable Product)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: Delivered within 3-4 months, covering core functionalities like Data acquisition and integration, Analytics and intelligence.</a:t>
            </a:r>
          </a:p>
          <a:p>
            <a:pPr marL="742950" lvl="1" indent="-285750">
              <a:spcBef>
                <a:spcPts val="300"/>
              </a:spcBef>
            </a:pPr>
            <a:r>
              <a:rPr lang="en-US" sz="1900" b="1" dirty="0">
                <a:latin typeface="Arial" panose="020B0604020202020204" pitchFamily="34" charset="0"/>
                <a:cs typeface="Arial" panose="020B0604020202020204" pitchFamily="34" charset="0"/>
              </a:rPr>
              <a:t>Full System Rollout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: Completed within 10-12 months, with continuous improvements based on feedback.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33051409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3AFC28-095D-3762-0A76-E72E6C4441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06590"/>
          </a:xfrm>
        </p:spPr>
        <p:txBody>
          <a:bodyPr>
            <a:noAutofit/>
          </a:bodyPr>
          <a:lstStyle/>
          <a:p>
            <a:r>
              <a:rPr lang="en-IN" sz="3200" b="1" dirty="0">
                <a:latin typeface="Arial" panose="020B0604020202020204" pitchFamily="34" charset="0"/>
                <a:cs typeface="Arial" panose="020B0604020202020204" pitchFamily="34" charset="0"/>
              </a:rPr>
              <a:t>Resources: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812AAD-1704-02A0-56C3-5866952020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19200"/>
            <a:ext cx="10515600" cy="4957763"/>
          </a:xfrm>
        </p:spPr>
        <p:txBody>
          <a:bodyPr>
            <a:normAutofit lnSpcReduction="10000"/>
          </a:bodyPr>
          <a:lstStyle/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en-US" sz="1800" b="1" dirty="0">
                <a:latin typeface="Arial" panose="020B0604020202020204" pitchFamily="34" charset="0"/>
                <a:cs typeface="Arial" panose="020B0604020202020204" pitchFamily="34" charset="0"/>
              </a:rPr>
              <a:t>Key Phases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742950" lvl="1" indent="-285750">
              <a:spcBef>
                <a:spcPts val="300"/>
              </a:spcBef>
            </a:pPr>
            <a:r>
              <a:rPr lang="en-US" sz="1800" b="1" dirty="0">
                <a:latin typeface="Arial" panose="020B0604020202020204" pitchFamily="34" charset="0"/>
                <a:cs typeface="Arial" panose="020B0604020202020204" pitchFamily="34" charset="0"/>
              </a:rPr>
              <a:t>Sprint 0 (Planning)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: 1-2 weeks for backlog creation and initial planning.</a:t>
            </a:r>
          </a:p>
          <a:p>
            <a:pPr marL="742950" lvl="1" indent="-285750">
              <a:spcBef>
                <a:spcPts val="300"/>
              </a:spcBef>
            </a:pPr>
            <a:r>
              <a:rPr lang="en-US" sz="1800" b="1" dirty="0">
                <a:latin typeface="Arial" panose="020B0604020202020204" pitchFamily="34" charset="0"/>
                <a:cs typeface="Arial" panose="020B0604020202020204" pitchFamily="34" charset="0"/>
              </a:rPr>
              <a:t>Development Sprints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: 6-9 months for iterative development and testing.</a:t>
            </a:r>
          </a:p>
          <a:p>
            <a:pPr marL="742950" lvl="1" indent="-285750">
              <a:spcBef>
                <a:spcPts val="300"/>
              </a:spcBef>
            </a:pPr>
            <a:r>
              <a:rPr lang="en-US" sz="1800" b="1" dirty="0">
                <a:latin typeface="Arial" panose="020B0604020202020204" pitchFamily="34" charset="0"/>
                <a:cs typeface="Arial" panose="020B0604020202020204" pitchFamily="34" charset="0"/>
              </a:rPr>
              <a:t>UAT and Final Deployment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: 1-2 months for user acceptance testing and go-live.</a:t>
            </a:r>
          </a:p>
          <a:p>
            <a:pPr marL="742950" lvl="1" indent="-285750">
              <a:spcBef>
                <a:spcPts val="300"/>
              </a:spcBef>
            </a:pPr>
            <a:r>
              <a:rPr lang="en-US" sz="1800" b="1" dirty="0">
                <a:latin typeface="Arial" panose="020B0604020202020204" pitchFamily="34" charset="0"/>
                <a:cs typeface="Arial" panose="020B0604020202020204" pitchFamily="34" charset="0"/>
              </a:rPr>
              <a:t>Post-Launch Support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: Ongoing support and feature enhancements.</a:t>
            </a:r>
          </a:p>
          <a:p>
            <a:r>
              <a:rPr lang="en-US" sz="1800" b="1" dirty="0">
                <a:latin typeface="Arial" panose="020B0604020202020204" pitchFamily="34" charset="0"/>
                <a:cs typeface="Arial" panose="020B0604020202020204" pitchFamily="34" charset="0"/>
              </a:rPr>
              <a:t>3. Budget</a:t>
            </a:r>
          </a:p>
          <a:p>
            <a:pPr>
              <a:spcAft>
                <a:spcPts val="300"/>
              </a:spcAft>
            </a:pPr>
            <a:r>
              <a:rPr lang="en-US" sz="1800" b="1" dirty="0">
                <a:latin typeface="Arial" panose="020B0604020202020204" pitchFamily="34" charset="0"/>
                <a:cs typeface="Arial" panose="020B0604020202020204" pitchFamily="34" charset="0"/>
              </a:rPr>
              <a:t>Budget Allocation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742950" lvl="1" indent="-285750">
              <a:spcBef>
                <a:spcPts val="300"/>
              </a:spcBef>
            </a:pPr>
            <a:r>
              <a:rPr lang="en-US" sz="1800" b="1" dirty="0">
                <a:latin typeface="Arial" panose="020B0604020202020204" pitchFamily="34" charset="0"/>
                <a:cs typeface="Arial" panose="020B0604020202020204" pitchFamily="34" charset="0"/>
              </a:rPr>
              <a:t>Cloud Hosting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: Azure for scalable and secure infrastructure.</a:t>
            </a:r>
          </a:p>
          <a:p>
            <a:pPr marL="742950" lvl="1" indent="-285750">
              <a:spcBef>
                <a:spcPts val="300"/>
              </a:spcBef>
            </a:pPr>
            <a:r>
              <a:rPr lang="en-US" sz="1800" b="1" dirty="0">
                <a:latin typeface="Arial" panose="020B0604020202020204" pitchFamily="34" charset="0"/>
                <a:cs typeface="Arial" panose="020B0604020202020204" pitchFamily="34" charset="0"/>
              </a:rPr>
              <a:t>Software Licenses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: Tools for development, testing, and project management (e.g., Jira, Confluence).</a:t>
            </a:r>
          </a:p>
          <a:p>
            <a:pPr marL="742950" lvl="1" indent="-285750">
              <a:spcBef>
                <a:spcPts val="300"/>
              </a:spcBef>
            </a:pPr>
            <a:r>
              <a:rPr lang="en-US" sz="1800" b="1" dirty="0">
                <a:latin typeface="Arial" panose="020B0604020202020204" pitchFamily="34" charset="0"/>
                <a:cs typeface="Arial" panose="020B0604020202020204" pitchFamily="34" charset="0"/>
              </a:rPr>
              <a:t>AI Integration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: Diverse data ingestion, visualization and reporting dashboard.</a:t>
            </a:r>
          </a:p>
          <a:p>
            <a:pPr marL="742950" lvl="1" indent="-285750">
              <a:spcBef>
                <a:spcPts val="300"/>
              </a:spcBef>
            </a:pPr>
            <a:r>
              <a:rPr lang="en-US" sz="1800" b="1" dirty="0">
                <a:latin typeface="Arial" panose="020B0604020202020204" pitchFamily="34" charset="0"/>
                <a:cs typeface="Arial" panose="020B0604020202020204" pitchFamily="34" charset="0"/>
              </a:rPr>
              <a:t>Marketing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: SEO, digital ads, and promotional campaigns to drive adoption.</a:t>
            </a:r>
          </a:p>
          <a:p>
            <a:pPr marL="742950" lvl="1" indent="-285750">
              <a:spcBef>
                <a:spcPts val="300"/>
              </a:spcBef>
            </a:pPr>
            <a:r>
              <a:rPr lang="en-US" sz="1800" b="1" dirty="0">
                <a:latin typeface="Arial" panose="020B0604020202020204" pitchFamily="34" charset="0"/>
                <a:cs typeface="Arial" panose="020B0604020202020204" pitchFamily="34" charset="0"/>
              </a:rPr>
              <a:t>Training and Support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:  Training for healthcare professional and users and support tools (e.g., chatbots, helpdesk software).</a:t>
            </a:r>
          </a:p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en-US" sz="1800" b="1" dirty="0">
                <a:latin typeface="Arial" panose="020B0604020202020204" pitchFamily="34" charset="0"/>
                <a:cs typeface="Arial" panose="020B0604020202020204" pitchFamily="34" charset="0"/>
              </a:rPr>
              <a:t>Estimated Budget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742950" lvl="1" indent="-285750">
              <a:spcBef>
                <a:spcPts val="300"/>
              </a:spcBef>
            </a:pPr>
            <a:r>
              <a:rPr lang="en-US" sz="1800" b="1" dirty="0">
                <a:latin typeface="Arial" panose="020B0604020202020204" pitchFamily="34" charset="0"/>
                <a:cs typeface="Arial" panose="020B0604020202020204" pitchFamily="34" charset="0"/>
              </a:rPr>
              <a:t>MVP Phase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: $2 Million for initial development and launch.</a:t>
            </a:r>
          </a:p>
          <a:p>
            <a:pPr marL="742950" lvl="1" indent="-285750">
              <a:spcBef>
                <a:spcPts val="300"/>
              </a:spcBef>
            </a:pPr>
            <a:r>
              <a:rPr lang="en-US" sz="1800" b="1" dirty="0">
                <a:latin typeface="Arial" panose="020B0604020202020204" pitchFamily="34" charset="0"/>
                <a:cs typeface="Arial" panose="020B0604020202020204" pitchFamily="34" charset="0"/>
              </a:rPr>
              <a:t>Full Rollout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: $8 Million for complete system deployment, marketing, and support.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5915472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565A58-74D8-4049-4F07-2498018D50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652" y="570270"/>
            <a:ext cx="11216148" cy="285135"/>
          </a:xfrm>
        </p:spPr>
        <p:txBody>
          <a:bodyPr>
            <a:noAutofit/>
          </a:bodyPr>
          <a:lstStyle/>
          <a:p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Budget Allocation Summary :</a:t>
            </a:r>
            <a:b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IN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52BE1B41-3A9C-6E3F-446F-E48C845C208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6792267"/>
              </p:ext>
            </p:extLst>
          </p:nvPr>
        </p:nvGraphicFramePr>
        <p:xfrm>
          <a:off x="137652" y="1553497"/>
          <a:ext cx="11877366" cy="45523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54709">
                  <a:extLst>
                    <a:ext uri="{9D8B030D-6E8A-4147-A177-3AD203B41FA5}">
                      <a16:colId xmlns:a16="http://schemas.microsoft.com/office/drawing/2014/main" val="3704773489"/>
                    </a:ext>
                  </a:extLst>
                </a:gridCol>
                <a:gridCol w="7388971">
                  <a:extLst>
                    <a:ext uri="{9D8B030D-6E8A-4147-A177-3AD203B41FA5}">
                      <a16:colId xmlns:a16="http://schemas.microsoft.com/office/drawing/2014/main" val="2616321574"/>
                    </a:ext>
                  </a:extLst>
                </a:gridCol>
                <a:gridCol w="1833686">
                  <a:extLst>
                    <a:ext uri="{9D8B030D-6E8A-4147-A177-3AD203B41FA5}">
                      <a16:colId xmlns:a16="http://schemas.microsoft.com/office/drawing/2014/main" val="806723066"/>
                    </a:ext>
                  </a:extLst>
                </a:gridCol>
              </a:tblGrid>
              <a:tr h="428248">
                <a:tc>
                  <a:txBody>
                    <a:bodyPr/>
                    <a:lstStyle/>
                    <a:p>
                      <a:r>
                        <a:rPr lang="en-US" dirty="0"/>
                        <a:t>Category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                   Description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Allocated Funds</a:t>
                      </a:r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56872206"/>
                  </a:ext>
                </a:extLst>
              </a:tr>
              <a:tr h="739168"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 </a:t>
                      </a:r>
                      <a:r>
                        <a:rPr lang="en-US" sz="18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Technology and infrastructure</a:t>
                      </a:r>
                      <a:endParaRPr lang="en-IN" sz="18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Cloud hosting (Azure),Software licenses, Ai integration and development tools</a:t>
                      </a:r>
                      <a:endParaRPr lang="en-IN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$3,000,000</a:t>
                      </a:r>
                      <a:endParaRPr lang="en-IN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77421660"/>
                  </a:ext>
                </a:extLst>
              </a:tr>
              <a:tr h="739168">
                <a:tc>
                  <a:txBody>
                    <a:bodyPr/>
                    <a:lstStyle/>
                    <a:p>
                      <a:r>
                        <a:rPr lang="en-US" sz="18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 Team Costs</a:t>
                      </a:r>
                      <a:endParaRPr lang="en-IN" sz="18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Salaries for developers,designers,QA testers, DevOps engineers, and project Management</a:t>
                      </a:r>
                      <a:endParaRPr lang="en-IN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$3,000,000</a:t>
                      </a:r>
                      <a:endParaRPr lang="en-IN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64569075"/>
                  </a:ext>
                </a:extLst>
              </a:tr>
              <a:tr h="739168">
                <a:tc>
                  <a:txBody>
                    <a:bodyPr/>
                    <a:lstStyle/>
                    <a:p>
                      <a:r>
                        <a:rPr lang="en-US" sz="18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3. Marketing and outreach</a:t>
                      </a:r>
                      <a:endParaRPr lang="en-IN" sz="18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SEO, digital ads, influencer promotions, and  acquisition campaigns</a:t>
                      </a:r>
                      <a:endParaRPr lang="en-IN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$900,000</a:t>
                      </a:r>
                      <a:endParaRPr lang="en-IN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73681067"/>
                  </a:ext>
                </a:extLst>
              </a:tr>
              <a:tr h="739168">
                <a:tc>
                  <a:txBody>
                    <a:bodyPr/>
                    <a:lstStyle/>
                    <a:p>
                      <a:r>
                        <a:rPr lang="en-US" sz="18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4.Training and Support</a:t>
                      </a:r>
                      <a:endParaRPr lang="en-IN" sz="18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Employee onboarding, customer support tools(e.g. Chatbots, helpdesk software),and post-launch support.</a:t>
                      </a:r>
                      <a:endParaRPr lang="en-IN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$500,000</a:t>
                      </a:r>
                      <a:endParaRPr lang="en-IN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23250290"/>
                  </a:ext>
                </a:extLst>
              </a:tr>
              <a:tr h="739168">
                <a:tc>
                  <a:txBody>
                    <a:bodyPr/>
                    <a:lstStyle/>
                    <a:p>
                      <a:r>
                        <a:rPr lang="en-US" sz="18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5.Contingency</a:t>
                      </a:r>
                      <a:endParaRPr lang="en-IN" sz="18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Buffer for unexpected expenses, scope changes, or additional resources needs.</a:t>
                      </a:r>
                      <a:endParaRPr lang="en-IN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$600,000</a:t>
                      </a:r>
                      <a:endParaRPr lang="en-IN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04189259"/>
                  </a:ext>
                </a:extLst>
              </a:tr>
              <a:tr h="428248">
                <a:tc>
                  <a:txBody>
                    <a:bodyPr/>
                    <a:lstStyle/>
                    <a:p>
                      <a:r>
                        <a:rPr lang="en-US" sz="18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Total</a:t>
                      </a:r>
                      <a:endParaRPr lang="en-IN" sz="18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$8,000,00</a:t>
                      </a:r>
                      <a:endParaRPr lang="en-IN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7096507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3627480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5CA2C2-AD7C-E652-7D03-0213F78597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021223"/>
          </a:xfrm>
        </p:spPr>
        <p:txBody>
          <a:bodyPr>
            <a:normAutofit/>
          </a:bodyPr>
          <a:lstStyle/>
          <a:p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Technologies :</a:t>
            </a:r>
            <a:b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IN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C937A6-6A50-E8DB-50BE-D97FBE1892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750141"/>
            <a:ext cx="10515600" cy="4426821"/>
          </a:xfrm>
        </p:spPr>
        <p:txBody>
          <a:bodyPr>
            <a:normAutofit/>
          </a:bodyPr>
          <a:lstStyle/>
          <a:p>
            <a:pPr marL="285750" indent="-285750"/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Java</a:t>
            </a:r>
          </a:p>
          <a:p>
            <a:pPr marL="285750" indent="-285750"/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REACT.js</a:t>
            </a:r>
          </a:p>
          <a:p>
            <a:pPr marL="285750" indent="-285750"/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MySQL</a:t>
            </a:r>
          </a:p>
          <a:p>
            <a:pPr marL="285750" indent="-285750"/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Apache Kafka</a:t>
            </a:r>
          </a:p>
          <a:p>
            <a:pPr marL="285750" indent="-285750"/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O Auth </a:t>
            </a:r>
          </a:p>
          <a:p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Microsoft Azure</a:t>
            </a:r>
          </a:p>
          <a:p>
            <a:pPr marL="285750" indent="-285750"/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Google Cloud Platform</a:t>
            </a:r>
          </a:p>
          <a:p>
            <a:pPr marL="285750" indent="-285750"/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GitHub and GitLab</a:t>
            </a:r>
          </a:p>
          <a:p>
            <a:pPr marL="285750" indent="-285750"/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Jenkins (Automated Deployment)</a:t>
            </a:r>
          </a:p>
          <a:p>
            <a:pPr marL="0" indent="0">
              <a:buNone/>
            </a:pP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3696456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A84EF0-75E6-5DBF-E0AB-5CFA92F64C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5806" y="365126"/>
            <a:ext cx="11107994" cy="500114"/>
          </a:xfrm>
        </p:spPr>
        <p:txBody>
          <a:bodyPr>
            <a:noAutofit/>
          </a:bodyPr>
          <a:lstStyle/>
          <a:p>
            <a:r>
              <a:rPr lang="en-IN" sz="3200" b="1" dirty="0">
                <a:latin typeface="Arial" panose="020B0604020202020204" pitchFamily="34" charset="0"/>
                <a:cs typeface="Arial" panose="020B0604020202020204" pitchFamily="34" charset="0"/>
              </a:rPr>
              <a:t>Risks 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C8FA43-B010-12A0-D45D-C6D8D281B2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3626" y="973394"/>
            <a:ext cx="10980174" cy="5633883"/>
          </a:xfrm>
        </p:spPr>
        <p:txBody>
          <a:bodyPr>
            <a:normAutofit/>
          </a:bodyPr>
          <a:lstStyle/>
          <a:p>
            <a:r>
              <a:rPr lang="en-IN" sz="1800" b="1" dirty="0">
                <a:latin typeface="Arial" panose="020B0604020202020204" pitchFamily="34" charset="0"/>
                <a:cs typeface="Arial" panose="020B0604020202020204" pitchFamily="34" charset="0"/>
              </a:rPr>
              <a:t>Risks:</a:t>
            </a:r>
          </a:p>
          <a:p>
            <a:pPr marL="285750" indent="-285750"/>
            <a:r>
              <a:rPr lang="en-US" sz="1800" b="1" dirty="0">
                <a:latin typeface="Arial" panose="020B0604020202020204" pitchFamily="34" charset="0"/>
                <a:cs typeface="Arial" panose="020B0604020202020204" pitchFamily="34" charset="0"/>
              </a:rPr>
              <a:t>Technical Risk: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b="1" dirty="0">
                <a:latin typeface="Arial" panose="020B0604020202020204" pitchFamily="34" charset="0"/>
                <a:cs typeface="Arial" panose="020B0604020202020204" pitchFamily="34" charset="0"/>
              </a:rPr>
              <a:t>System Performance &amp; Scalability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 -  The platform must handle high and large datasets efficiently across multiple healthcare sources without lag or downtime.</a:t>
            </a:r>
          </a:p>
          <a:p>
            <a:pPr marL="171450" indent="-171450"/>
            <a:endParaRPr 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/>
            <a:r>
              <a:rPr lang="en-US" sz="1800" b="1" dirty="0">
                <a:latin typeface="Arial" panose="020B0604020202020204" pitchFamily="34" charset="0"/>
                <a:cs typeface="Arial" panose="020B0604020202020204" pitchFamily="34" charset="0"/>
              </a:rPr>
              <a:t>Reputational and Societal Risks -  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A major privacy scandal, a highly publicized data error, or a failed prediction can shatter public confidence not just in the platform, but in the health authorities behind it, undermining future public health efforts.</a:t>
            </a:r>
          </a:p>
          <a:p>
            <a:pPr marL="171450" indent="-171450"/>
            <a:endParaRPr 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/>
            <a:r>
              <a:rPr lang="en-US" sz="1800" b="1" dirty="0">
                <a:latin typeface="Arial" panose="020B0604020202020204" pitchFamily="34" charset="0"/>
                <a:cs typeface="Arial" panose="020B0604020202020204" pitchFamily="34" charset="0"/>
              </a:rPr>
              <a:t>Project Risk: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b="1" dirty="0">
                <a:latin typeface="Arial" panose="020B0604020202020204" pitchFamily="34" charset="0"/>
                <a:cs typeface="Arial" panose="020B0604020202020204" pitchFamily="34" charset="0"/>
              </a:rPr>
              <a:t>Scope Creep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 -  Frequent requirement changes can delay delivery, increase costs, and impact overall project timelines.</a:t>
            </a:r>
          </a:p>
          <a:p>
            <a:endParaRPr lang="en-IN" sz="2000" b="1" dirty="0"/>
          </a:p>
        </p:txBody>
      </p:sp>
    </p:spTree>
    <p:extLst>
      <p:ext uri="{BB962C8B-B14F-4D97-AF65-F5344CB8AC3E}">
        <p14:creationId xmlns:p14="http://schemas.microsoft.com/office/powerpoint/2010/main" val="222816019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C8BC81-E41C-5E5B-8601-9953FE962E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6310" y="365126"/>
            <a:ext cx="11137490" cy="509946"/>
          </a:xfrm>
        </p:spPr>
        <p:txBody>
          <a:bodyPr>
            <a:noAutofit/>
          </a:bodyPr>
          <a:lstStyle/>
          <a:p>
            <a:r>
              <a:rPr lang="en-IN" sz="3200" b="1" dirty="0">
                <a:latin typeface="Arial" panose="020B0604020202020204" pitchFamily="34" charset="0"/>
                <a:cs typeface="Arial" panose="020B0604020202020204" pitchFamily="34" charset="0"/>
              </a:rPr>
              <a:t>Dependencies 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010361-8954-0A89-C792-E8F8253DDD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4297" y="1150374"/>
            <a:ext cx="11019503" cy="5342500"/>
          </a:xfrm>
        </p:spPr>
        <p:txBody>
          <a:bodyPr/>
          <a:lstStyle/>
          <a:p>
            <a:pPr marL="285750" indent="-285750"/>
            <a:r>
              <a:rPr lang="en-US" sz="1800" b="1" dirty="0">
                <a:latin typeface="Arial" panose="020B0604020202020204" pitchFamily="34" charset="0"/>
                <a:cs typeface="Arial" panose="020B0604020202020204" pitchFamily="34" charset="0"/>
              </a:rPr>
              <a:t>Technical Dependency: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b="1" dirty="0">
                <a:latin typeface="Arial" panose="020B0604020202020204" pitchFamily="34" charset="0"/>
                <a:cs typeface="Arial" panose="020B0604020202020204" pitchFamily="34" charset="0"/>
              </a:rPr>
              <a:t>Cloud Infrastructure &amp; Security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– The system relies on</a:t>
            </a:r>
            <a:r>
              <a:rPr lang="en-US" sz="1800" b="1" dirty="0">
                <a:latin typeface="Arial" panose="020B0604020202020204" pitchFamily="34" charset="0"/>
                <a:cs typeface="Arial" panose="020B0604020202020204" pitchFamily="34" charset="0"/>
              </a:rPr>
              <a:t> Azure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for hosting, ensuring scalability, security, and uptime.</a:t>
            </a:r>
          </a:p>
          <a:p>
            <a:pPr marL="171450" indent="-171450"/>
            <a:endParaRPr 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/>
            <a:r>
              <a:rPr lang="en-US" sz="1800" b="1" dirty="0">
                <a:latin typeface="Arial" panose="020B0604020202020204" pitchFamily="34" charset="0"/>
                <a:cs typeface="Arial" panose="020B0604020202020204" pitchFamily="34" charset="0"/>
              </a:rPr>
              <a:t>External Environment Dependency: 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Government Policy and Priorities, Public Trust Willingness to Participate.</a:t>
            </a:r>
          </a:p>
          <a:p>
            <a:pPr marL="171450" indent="-171450"/>
            <a:endParaRPr 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/>
            <a:r>
              <a:rPr lang="en-US" sz="1800" b="1" dirty="0">
                <a:latin typeface="Arial" panose="020B0604020202020204" pitchFamily="34" charset="0"/>
                <a:cs typeface="Arial" panose="020B0604020202020204" pitchFamily="34" charset="0"/>
              </a:rPr>
              <a:t>Project Dependency: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b="1" dirty="0">
                <a:latin typeface="Arial" panose="020B0604020202020204" pitchFamily="34" charset="0"/>
                <a:cs typeface="Arial" panose="020B0604020202020204" pitchFamily="34" charset="0"/>
              </a:rPr>
              <a:t>Cross-Functional Team Coordination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– Effective collaboration between </a:t>
            </a:r>
            <a:r>
              <a:rPr lang="en-US" sz="1800" b="1" dirty="0">
                <a:latin typeface="Arial" panose="020B0604020202020204" pitchFamily="34" charset="0"/>
                <a:cs typeface="Arial" panose="020B0604020202020204" pitchFamily="34" charset="0"/>
              </a:rPr>
              <a:t>business, development, QA, and DevOps teams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is crucial for successful execution.</a:t>
            </a:r>
          </a:p>
          <a:p>
            <a:pPr marL="0" indent="0">
              <a:buNone/>
            </a:pPr>
            <a:endParaRPr 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43855219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E7A6F0-9169-22F4-B938-C4BBAADE4C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5471" y="365126"/>
            <a:ext cx="11088329" cy="421456"/>
          </a:xfrm>
        </p:spPr>
        <p:txBody>
          <a:bodyPr>
            <a:noAutofit/>
          </a:bodyPr>
          <a:lstStyle/>
          <a:p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To Be Completed by Appropriate Manager :</a:t>
            </a:r>
            <a:endParaRPr lang="en-IN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073CE2-5778-819D-BA0F-6CDFFC7349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3626" y="927816"/>
            <a:ext cx="10980174" cy="5565058"/>
          </a:xfrm>
        </p:spPr>
        <p:txBody>
          <a:bodyPr>
            <a:normAutofit/>
          </a:bodyPr>
          <a:lstStyle/>
          <a:p>
            <a:endParaRPr lang="en-IN" sz="3200" dirty="0"/>
          </a:p>
          <a:p>
            <a:endParaRPr lang="en-IN" sz="3200" dirty="0"/>
          </a:p>
          <a:p>
            <a:pPr marL="0" indent="0">
              <a:buNone/>
            </a:pPr>
            <a:r>
              <a:rPr lang="en-US" sz="2000" dirty="0"/>
              <a:t>     GM Healthcare                                                                                   Mr. Jack</a:t>
            </a:r>
          </a:p>
          <a:p>
            <a:pPr marL="0" indent="0">
              <a:buNone/>
            </a:pPr>
            <a:r>
              <a:rPr lang="en-US" sz="2000" b="1" dirty="0"/>
              <a:t>     Project Sponsor                                                                                Project Manager</a:t>
            </a:r>
          </a:p>
          <a:p>
            <a:endParaRPr lang="en-US" sz="2000" dirty="0"/>
          </a:p>
          <a:p>
            <a:endParaRPr lang="en-IN" sz="3200" dirty="0"/>
          </a:p>
        </p:txBody>
      </p:sp>
    </p:spTree>
    <p:extLst>
      <p:ext uri="{BB962C8B-B14F-4D97-AF65-F5344CB8AC3E}">
        <p14:creationId xmlns:p14="http://schemas.microsoft.com/office/powerpoint/2010/main" val="22133844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70AE51-F408-7D49-BA50-54ABC0C58B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303" y="365126"/>
            <a:ext cx="11078497" cy="315912"/>
          </a:xfrm>
        </p:spPr>
        <p:txBody>
          <a:bodyPr>
            <a:noAutofit/>
          </a:bodyPr>
          <a:lstStyle/>
          <a:p>
            <a:r>
              <a:rPr lang="en-IN" sz="3200" dirty="0">
                <a:latin typeface="Arial" panose="020B0604020202020204" pitchFamily="34" charset="0"/>
                <a:cs typeface="Arial" panose="020B0604020202020204" pitchFamily="34" charset="0"/>
              </a:rPr>
              <a:t>Situations: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70243E-89F9-5518-456F-FCDCC5599B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5303" y="825910"/>
            <a:ext cx="11690555" cy="587969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IN" sz="1800" b="1" dirty="0">
                <a:latin typeface="Arial" panose="020B0604020202020204" pitchFamily="34" charset="0"/>
                <a:cs typeface="Arial" panose="020B0604020202020204" pitchFamily="34" charset="0"/>
              </a:rPr>
              <a:t>Current Scenario : </a:t>
            </a:r>
          </a:p>
          <a:p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Rising spread of infectious and chronic diseases globally.</a:t>
            </a:r>
          </a:p>
          <a:p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Manual or fragmented tracking systems limit accuracy and speed.</a:t>
            </a:r>
          </a:p>
          <a:p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Delayed data collection hampers timely response and containment.</a:t>
            </a:r>
          </a:p>
          <a:p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Limited integration between hospitals, labs, and government portals.</a:t>
            </a:r>
          </a:p>
          <a:p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Growing public demand for transparency and quick updates.</a:t>
            </a:r>
          </a:p>
          <a:p>
            <a:pPr marL="0" indent="0">
              <a:buNone/>
            </a:pPr>
            <a:endParaRPr lang="en-IN" sz="1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IN" sz="1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IN" sz="1800" b="1" dirty="0">
                <a:latin typeface="Arial" panose="020B0604020202020204" pitchFamily="34" charset="0"/>
                <a:cs typeface="Arial" panose="020B0604020202020204" pitchFamily="34" charset="0"/>
              </a:rPr>
              <a:t>Market Trend:</a:t>
            </a:r>
          </a:p>
          <a:p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Increasing use of AI and data analytics in healthcare tracking.</a:t>
            </a:r>
          </a:p>
          <a:p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High smartphone penetration enables mobile-based reporting.</a:t>
            </a:r>
          </a:p>
          <a:p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Governments investing in digital health infrastructure.</a:t>
            </a:r>
          </a:p>
          <a:p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Integration with wearable devices and IoT sensors.</a:t>
            </a:r>
          </a:p>
          <a:p>
            <a:pPr marL="0" indent="0">
              <a:buNone/>
            </a:pPr>
            <a:endParaRPr lang="en-IN" sz="2000" b="1" dirty="0"/>
          </a:p>
        </p:txBody>
      </p:sp>
    </p:spTree>
    <p:extLst>
      <p:ext uri="{BB962C8B-B14F-4D97-AF65-F5344CB8AC3E}">
        <p14:creationId xmlns:p14="http://schemas.microsoft.com/office/powerpoint/2010/main" val="18014583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348A14-4E85-9CC6-CA23-B25FDB2079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974" y="365125"/>
            <a:ext cx="11117826" cy="608269"/>
          </a:xfrm>
        </p:spPr>
        <p:txBody>
          <a:bodyPr>
            <a:normAutofit/>
          </a:bodyPr>
          <a:lstStyle/>
          <a:p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Market Trends - Digital Healthcare Growth:</a:t>
            </a:r>
            <a:endParaRPr lang="en-IN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9AECDBBF-96A2-46FA-08D3-2F835C068E3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98642460"/>
              </p:ext>
            </p:extLst>
          </p:nvPr>
        </p:nvGraphicFramePr>
        <p:xfrm>
          <a:off x="1710813" y="1809135"/>
          <a:ext cx="8121446" cy="37755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7403101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17AF46-6C07-DC5C-AFE3-C4BAD8A914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6645" y="365126"/>
            <a:ext cx="11157155" cy="450952"/>
          </a:xfrm>
        </p:spPr>
        <p:txBody>
          <a:bodyPr>
            <a:noAutofit/>
          </a:bodyPr>
          <a:lstStyle/>
          <a:p>
            <a:r>
              <a:rPr lang="en-IN" sz="3200" b="1" dirty="0">
                <a:latin typeface="Arial" panose="020B0604020202020204" pitchFamily="34" charset="0"/>
                <a:cs typeface="Arial" panose="020B0604020202020204" pitchFamily="34" charset="0"/>
              </a:rPr>
              <a:t>Problems: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75BC8A-CFAA-A60D-A2C1-BF1B34C375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6645" y="1465006"/>
            <a:ext cx="11739716" cy="5102942"/>
          </a:xfrm>
        </p:spPr>
        <p:txBody>
          <a:bodyPr>
            <a:normAutofit/>
          </a:bodyPr>
          <a:lstStyle/>
          <a:p>
            <a:r>
              <a:rPr lang="en-US" sz="1800" b="1" dirty="0">
                <a:latin typeface="Arial" panose="020B0604020202020204" pitchFamily="34" charset="0"/>
                <a:cs typeface="Arial" panose="020B0604020202020204" pitchFamily="34" charset="0"/>
              </a:rPr>
              <a:t>Delayed Outbreak Response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: Slow data aggregation prevents swift public health intervention, increasing infection rates and mortality.</a:t>
            </a:r>
          </a:p>
          <a:p>
            <a:r>
              <a:rPr lang="en-US" sz="1800" b="1" dirty="0">
                <a:latin typeface="Arial" panose="020B0604020202020204" pitchFamily="34" charset="0"/>
                <a:cs typeface="Arial" panose="020B0604020202020204" pitchFamily="34" charset="0"/>
              </a:rPr>
              <a:t>Ineffective Resource Management: 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Inability to pinpoint exact needs leads to wastage of scarce medical resources in some areas and shortages in others.</a:t>
            </a:r>
          </a:p>
          <a:p>
            <a:r>
              <a:rPr lang="en-US" sz="1800" b="1" dirty="0">
                <a:latin typeface="Arial" panose="020B0604020202020204" pitchFamily="34" charset="0"/>
                <a:cs typeface="Arial" panose="020B0604020202020204" pitchFamily="34" charset="0"/>
              </a:rPr>
              <a:t>Information Asymmetry: 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The public lacks a trusted, official source for real-time, location-specific health alerts and guidance.  </a:t>
            </a:r>
          </a:p>
          <a:p>
            <a:r>
              <a:rPr lang="en-US" sz="1800" b="1" dirty="0">
                <a:latin typeface="Arial" panose="020B0604020202020204" pitchFamily="34" charset="0"/>
                <a:cs typeface="Arial" panose="020B0604020202020204" pitchFamily="34" charset="0"/>
              </a:rPr>
              <a:t>High Operational Costs: 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Manual data handling is labor-intensive, expensive, and prone to human error.</a:t>
            </a:r>
          </a:p>
          <a:p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Slow disease reporting and data consolidation.</a:t>
            </a:r>
          </a:p>
          <a:p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Inaccurate or incomplete data records.</a:t>
            </a:r>
          </a:p>
          <a:p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Poor public awareness and lack of real-time alerts.</a:t>
            </a:r>
          </a:p>
          <a:p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Limited predictive insights for early prevention.</a:t>
            </a:r>
          </a:p>
          <a:p>
            <a:pPr marL="0" indent="0">
              <a:buNone/>
            </a:pPr>
            <a:endParaRPr lang="en-IN" sz="2000" dirty="0"/>
          </a:p>
        </p:txBody>
      </p:sp>
    </p:spTree>
    <p:extLst>
      <p:ext uri="{BB962C8B-B14F-4D97-AF65-F5344CB8AC3E}">
        <p14:creationId xmlns:p14="http://schemas.microsoft.com/office/powerpoint/2010/main" val="13167289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AE1B8C-976A-32B9-DB42-140BBB257B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7484" y="365126"/>
            <a:ext cx="11206316" cy="529610"/>
          </a:xfrm>
        </p:spPr>
        <p:txBody>
          <a:bodyPr>
            <a:noAutofit/>
          </a:bodyPr>
          <a:lstStyle/>
          <a:p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Opportunities :</a:t>
            </a:r>
            <a:endParaRPr lang="en-IN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D82FD7-B5B4-119D-424E-772F8044CA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7484" y="1691148"/>
            <a:ext cx="11206316" cy="4876799"/>
          </a:xfrm>
        </p:spPr>
        <p:txBody>
          <a:bodyPr>
            <a:normAutofit/>
          </a:bodyPr>
          <a:lstStyle/>
          <a:p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Integrates Data from disparate sources into a single, secure platform.</a:t>
            </a:r>
          </a:p>
          <a:p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Provides Real-Time Analytics and visual dashboards for health officials. </a:t>
            </a:r>
          </a:p>
          <a:p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Predicts High-Risk Areas using epidemiological models and AI. </a:t>
            </a:r>
          </a:p>
          <a:p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Engages the Public directly with verified alerts and preventive guidelines.  </a:t>
            </a:r>
          </a:p>
          <a:p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Optimizes Response Efforts by directing resources based on data-driven insights.</a:t>
            </a:r>
          </a:p>
          <a:p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Real-time tracking and reporting for faster response.</a:t>
            </a:r>
          </a:p>
          <a:p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Predictive analytics for outbreak forecasting.</a:t>
            </a:r>
          </a:p>
          <a:p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Integration with health organizations for better coordination.</a:t>
            </a:r>
          </a:p>
          <a:p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Public engagement through user-friendly apps.</a:t>
            </a:r>
          </a:p>
          <a:p>
            <a:pPr marL="0" indent="0">
              <a:buNone/>
            </a:pPr>
            <a:endParaRPr lang="en-IN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513130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53FEED-F5C1-9C2F-AA48-AD9B3DD730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658" y="137653"/>
            <a:ext cx="11275142" cy="403121"/>
          </a:xfrm>
        </p:spPr>
        <p:txBody>
          <a:bodyPr>
            <a:noAutofit/>
          </a:bodyPr>
          <a:lstStyle/>
          <a:p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Purpose Statement </a:t>
            </a:r>
            <a:r>
              <a:rPr lang="en-US" sz="3200" b="1" dirty="0"/>
              <a:t>:</a:t>
            </a:r>
            <a:endParaRPr lang="en-IN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6AC52F-8848-F9B7-BCA3-C1ED9837FD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6477" y="1238865"/>
            <a:ext cx="11690555" cy="5348748"/>
          </a:xfrm>
        </p:spPr>
        <p:txBody>
          <a:bodyPr>
            <a:normAutofit/>
          </a:bodyPr>
          <a:lstStyle/>
          <a:p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"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To develop a integrated,  </a:t>
            </a:r>
            <a:r>
              <a:rPr lang="en-US" sz="1800" b="1" dirty="0">
                <a:latin typeface="Arial" panose="020B0604020202020204" pitchFamily="34" charset="0"/>
                <a:cs typeface="Arial" panose="020B0604020202020204" pitchFamily="34" charset="0"/>
              </a:rPr>
              <a:t>Disease Tracking and Public Health intelligent surveillance platform 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that empowers public health officials with real-time data, predictive insights, and streamlined tools to proactively mitigate disease outbreaks, while providing the public with timely, accurate information to safeguard community health.“</a:t>
            </a:r>
          </a:p>
          <a:p>
            <a:pPr marL="0" indent="0">
              <a:buNone/>
            </a:pPr>
            <a:endParaRPr lang="en-IN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IN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IN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IN" sz="1800" b="1" dirty="0">
                <a:latin typeface="Arial" panose="020B0604020202020204" pitchFamily="34" charset="0"/>
                <a:cs typeface="Arial" panose="020B0604020202020204" pitchFamily="34" charset="0"/>
              </a:rPr>
              <a:t>Goals:</a:t>
            </a:r>
          </a:p>
          <a:p>
            <a:r>
              <a:rPr lang="en-IN" sz="1800" dirty="0">
                <a:latin typeface="Arial" panose="020B0604020202020204" pitchFamily="34" charset="0"/>
                <a:cs typeface="Arial" panose="020B0604020202020204" pitchFamily="34" charset="0"/>
              </a:rPr>
              <a:t>The Primary goal is Early detection and rapid response.</a:t>
            </a:r>
          </a:p>
          <a:p>
            <a:r>
              <a:rPr lang="en-IN" sz="1800" dirty="0">
                <a:latin typeface="Arial" panose="020B0604020202020204" pitchFamily="34" charset="0"/>
                <a:cs typeface="Arial" panose="020B0604020202020204" pitchFamily="34" charset="0"/>
              </a:rPr>
              <a:t>Provide Situational Awareness and Decision Support.</a:t>
            </a:r>
          </a:p>
          <a:p>
            <a:r>
              <a:rPr lang="en-IN" sz="1800" dirty="0">
                <a:latin typeface="Arial" panose="020B0604020202020204" pitchFamily="34" charset="0"/>
                <a:cs typeface="Arial" panose="020B0604020202020204" pitchFamily="34" charset="0"/>
              </a:rPr>
              <a:t>Public Communication and Empowerment.</a:t>
            </a:r>
          </a:p>
          <a:p>
            <a:r>
              <a:rPr lang="en-IN" sz="1800" dirty="0">
                <a:latin typeface="Arial" panose="020B0604020202020204" pitchFamily="34" charset="0"/>
                <a:cs typeface="Arial" panose="020B0604020202020204" pitchFamily="34" charset="0"/>
              </a:rPr>
              <a:t>Advancing Epidemiological Research.</a:t>
            </a:r>
          </a:p>
          <a:p>
            <a:r>
              <a:rPr lang="en-IN" sz="1800" dirty="0">
                <a:latin typeface="Arial" panose="020B0604020202020204" pitchFamily="34" charset="0"/>
                <a:cs typeface="Arial" panose="020B0604020202020204" pitchFamily="34" charset="0"/>
              </a:rPr>
              <a:t>Ensuring Data Integrity, Security, and Interoperability.</a:t>
            </a:r>
          </a:p>
          <a:p>
            <a:pPr marL="0" indent="0">
              <a:buNone/>
            </a:pPr>
            <a:endParaRPr lang="en-IN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IN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751742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DB663B-2AAE-275D-B498-29DBC70FED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7316" y="365126"/>
            <a:ext cx="11196484" cy="441119"/>
          </a:xfrm>
        </p:spPr>
        <p:txBody>
          <a:bodyPr>
            <a:noAutofit/>
          </a:bodyPr>
          <a:lstStyle/>
          <a:p>
            <a:r>
              <a:rPr lang="en-IN" sz="3200" b="1" dirty="0">
                <a:latin typeface="Arial" panose="020B0604020202020204" pitchFamily="34" charset="0"/>
                <a:cs typeface="Arial" panose="020B0604020202020204" pitchFamily="34" charset="0"/>
              </a:rPr>
              <a:t>Project Objectives: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E276952-93A4-13A4-5EBD-B1AD7A6E64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5806" y="1012722"/>
            <a:ext cx="11503742" cy="5633883"/>
          </a:xfrm>
        </p:spPr>
        <p:txBody>
          <a:bodyPr/>
          <a:lstStyle/>
          <a:p>
            <a:r>
              <a:rPr lang="en-US" sz="1800" b="1" dirty="0">
                <a:latin typeface="Arial" panose="020B0604020202020204" pitchFamily="34" charset="0"/>
                <a:cs typeface="Arial" panose="020B0604020202020204" pitchFamily="34" charset="0"/>
              </a:rPr>
              <a:t>Reduce Reporting Time: 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Decrease the average time from symptom identification to central database logging from 72 hours to under 4 hours within 12 months of launch.</a:t>
            </a:r>
          </a:p>
          <a:p>
            <a:r>
              <a:rPr lang="en-US" sz="1800" b="1" dirty="0">
                <a:latin typeface="Arial" panose="020B0604020202020204" pitchFamily="34" charset="0"/>
                <a:cs typeface="Arial" panose="020B0604020202020204" pitchFamily="34" charset="0"/>
              </a:rPr>
              <a:t>Improve Prediction Accuracy: 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Achieve an 85% accuracy rate in predicting potential outbreak zones at least 14 days in advance by the end of Year .</a:t>
            </a:r>
          </a:p>
          <a:p>
            <a:r>
              <a:rPr lang="en-US" sz="1800" b="1" dirty="0">
                <a:latin typeface="Arial" panose="020B0604020202020204" pitchFamily="34" charset="0"/>
                <a:cs typeface="Arial" panose="020B0604020202020204" pitchFamily="34" charset="0"/>
              </a:rPr>
              <a:t>Increase Public Reach: 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Onboard at least 70% of the target population onto the public-facing alert system within the first 18 months.</a:t>
            </a:r>
          </a:p>
          <a:p>
            <a:r>
              <a:rPr lang="en-US" sz="1800" b="1" dirty="0">
                <a:latin typeface="Arial" panose="020B0604020202020204" pitchFamily="34" charset="0"/>
                <a:cs typeface="Arial" panose="020B0604020202020204" pitchFamily="34" charset="0"/>
              </a:rPr>
              <a:t>Enhance Operational Efficiency: 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Reduce the man-hours spent on manual data aggregation and reporting by 50% for health departments.</a:t>
            </a:r>
          </a:p>
          <a:p>
            <a:r>
              <a:rPr lang="en-US" sz="1800" b="1" dirty="0">
                <a:latin typeface="Arial" panose="020B0604020202020204" pitchFamily="34" charset="0"/>
                <a:cs typeface="Arial" panose="020B0604020202020204" pitchFamily="34" charset="0"/>
              </a:rPr>
              <a:t>Strategic and long-term objectives: (global Health Security) 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Contribute anonymized, aggregated data to global disease surveillance networks(eg.WHO,GISAID,ProMED)to support international health security efforts.</a:t>
            </a:r>
          </a:p>
          <a:p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Enable real-time data collection and visualization.</a:t>
            </a:r>
          </a:p>
          <a:p>
            <a:pPr marL="0" indent="0">
              <a:buNone/>
            </a:pPr>
            <a:endParaRPr lang="en-IN" sz="2000" dirty="0"/>
          </a:p>
        </p:txBody>
      </p:sp>
    </p:spTree>
    <p:extLst>
      <p:ext uri="{BB962C8B-B14F-4D97-AF65-F5344CB8AC3E}">
        <p14:creationId xmlns:p14="http://schemas.microsoft.com/office/powerpoint/2010/main" val="8132735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2BA80A-0CEB-F370-8ADB-2B30830A88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7819" y="117987"/>
            <a:ext cx="11225981" cy="717755"/>
          </a:xfrm>
        </p:spPr>
        <p:txBody>
          <a:bodyPr>
            <a:normAutofit/>
          </a:bodyPr>
          <a:lstStyle/>
          <a:p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Success Criteria :</a:t>
            </a:r>
            <a:endParaRPr lang="en-IN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0BD1C7-DF04-AA47-5BBA-FF616C2E59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5806" y="914400"/>
            <a:ext cx="11641394" cy="5712542"/>
          </a:xfrm>
        </p:spPr>
        <p:txBody>
          <a:bodyPr>
            <a:normAutofit/>
          </a:bodyPr>
          <a:lstStyle/>
          <a:p>
            <a:r>
              <a:rPr lang="en-US" sz="1800" b="1" dirty="0">
                <a:latin typeface="Arial" panose="020B0604020202020204" pitchFamily="34" charset="0"/>
                <a:cs typeface="Arial" panose="020B0604020202020204" pitchFamily="34" charset="0"/>
              </a:rPr>
              <a:t>Business Goals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: Measured by the SMART Objectives (detection time, data accuracy, user engagement, model accuracy).  </a:t>
            </a:r>
          </a:p>
          <a:p>
            <a:r>
              <a:rPr lang="en-US" sz="1800" b="1" dirty="0">
                <a:latin typeface="Arial" panose="020B0604020202020204" pitchFamily="34" charset="0"/>
                <a:cs typeface="Arial" panose="020B0604020202020204" pitchFamily="34" charset="0"/>
              </a:rPr>
              <a:t>Stakeholder Satisfaction: 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&gt;90% satisfaction rate among key user groups (health officials, hospital admins, government bodies) via post-launch surveys. </a:t>
            </a:r>
          </a:p>
          <a:p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b="1" dirty="0">
                <a:latin typeface="Arial" panose="020B0604020202020204" pitchFamily="34" charset="0"/>
                <a:cs typeface="Arial" panose="020B0604020202020204" pitchFamily="34" charset="0"/>
              </a:rPr>
              <a:t>System Performance: 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99.5% application uptime and sub-2-second load time for critical dashboards.  </a:t>
            </a:r>
          </a:p>
          <a:p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b="1" dirty="0">
                <a:latin typeface="Arial" panose="020B0604020202020204" pitchFamily="34" charset="0"/>
                <a:cs typeface="Arial" panose="020B0604020202020204" pitchFamily="34" charset="0"/>
              </a:rPr>
              <a:t>Adoption Metrics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: 75% of target healthcare providers integrated and actively submitting data within the first year.</a:t>
            </a:r>
          </a:p>
          <a:p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High user adoption by healthcare organizations and citizens.</a:t>
            </a:r>
          </a:p>
          <a:p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Integration with multiple data sources and APIs.</a:t>
            </a:r>
          </a:p>
          <a:p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Reduction in response time during outbreaks.</a:t>
            </a:r>
          </a:p>
          <a:p>
            <a:endParaRPr lang="en-IN" sz="2000" dirty="0"/>
          </a:p>
        </p:txBody>
      </p:sp>
    </p:spTree>
    <p:extLst>
      <p:ext uri="{BB962C8B-B14F-4D97-AF65-F5344CB8AC3E}">
        <p14:creationId xmlns:p14="http://schemas.microsoft.com/office/powerpoint/2010/main" val="99799793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CFF012-9E3C-75B0-3C0C-C0735379BD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6981" y="98323"/>
            <a:ext cx="11176819" cy="442451"/>
          </a:xfrm>
        </p:spPr>
        <p:txBody>
          <a:bodyPr>
            <a:noAutofit/>
          </a:bodyPr>
          <a:lstStyle/>
          <a:p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Methods And Approaches :</a:t>
            </a:r>
            <a:endParaRPr lang="en-IN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02234B-5741-CE39-3076-1A60F76D4A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4968" y="698090"/>
            <a:ext cx="11058832" cy="5643716"/>
          </a:xfrm>
        </p:spPr>
        <p:txBody>
          <a:bodyPr>
            <a:normAutofit lnSpcReduction="10000"/>
          </a:bodyPr>
          <a:lstStyle/>
          <a:p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sz="1900" b="1" dirty="0">
                <a:latin typeface="Arial" panose="020B0604020202020204" pitchFamily="34" charset="0"/>
                <a:cs typeface="Arial" panose="020B0604020202020204" pitchFamily="34" charset="0"/>
              </a:rPr>
              <a:t>. Stakeholder Analysis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: Identify and map all stakeholders (CDC, Hospitals, Labs, Public, Developers) and their influence/interest.</a:t>
            </a:r>
          </a:p>
          <a:p>
            <a:endParaRPr lang="en-US" sz="19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en-US" sz="1900" b="1" dirty="0">
                <a:latin typeface="Arial" panose="020B0604020202020204" pitchFamily="34" charset="0"/>
                <a:cs typeface="Arial" panose="020B0604020202020204" pitchFamily="34" charset="0"/>
              </a:rPr>
              <a:t>Requirements Elicitation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: Conduct workshops, interviews, and surveys with epidemiologists, IT staff, and public communicators.</a:t>
            </a:r>
          </a:p>
          <a:p>
            <a:endParaRPr lang="en-US" sz="19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3. </a:t>
            </a:r>
            <a:r>
              <a:rPr lang="en-US" sz="1900" b="1" dirty="0">
                <a:latin typeface="Arial" panose="020B0604020202020204" pitchFamily="34" charset="0"/>
                <a:cs typeface="Arial" panose="020B0604020202020204" pitchFamily="34" charset="0"/>
              </a:rPr>
              <a:t>Process Modeling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: Create "As-Is" and "To-Be" process flow diagrams to visualize and improve data reporting workflows.</a:t>
            </a:r>
          </a:p>
          <a:p>
            <a:endParaRPr lang="en-US" sz="19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4. </a:t>
            </a:r>
            <a:r>
              <a:rPr lang="en-US" sz="1900" b="1" dirty="0">
                <a:latin typeface="Arial" panose="020B0604020202020204" pitchFamily="34" charset="0"/>
                <a:cs typeface="Arial" panose="020B0604020202020204" pitchFamily="34" charset="0"/>
              </a:rPr>
              <a:t>User Story Mapping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: Develop epics and user stories for all user person (e.g., "A Health Official").</a:t>
            </a:r>
          </a:p>
          <a:p>
            <a:endParaRPr lang="en-US" sz="19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5. </a:t>
            </a:r>
            <a:r>
              <a:rPr lang="en-US" sz="1900" b="1" dirty="0">
                <a:latin typeface="Arial" panose="020B0604020202020204" pitchFamily="34" charset="0"/>
                <a:cs typeface="Arial" panose="020B0604020202020204" pitchFamily="34" charset="0"/>
              </a:rPr>
              <a:t>Data Modeling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: Define the canonical data(generic data model, universal translator) model for standardized disease reporting (e.g., FHIR standards).</a:t>
            </a:r>
          </a:p>
          <a:p>
            <a:endParaRPr lang="en-US" sz="19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r>
              <a:rPr lang="en-US" sz="1900" b="1" dirty="0">
                <a:latin typeface="Arial" panose="020B0604020202020204" pitchFamily="34" charset="0"/>
                <a:cs typeface="Arial" panose="020B0604020202020204" pitchFamily="34" charset="0"/>
              </a:rPr>
              <a:t>. UI/UX Prototyping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: Develop wireframes and interactive prototypes for both the admin dashboard and public app for early feedback.</a:t>
            </a:r>
          </a:p>
          <a:p>
            <a:endParaRPr lang="en-US" sz="2200" dirty="0"/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3978644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1167</TotalTime>
  <Words>1588</Words>
  <Application>Microsoft Office PowerPoint</Application>
  <PresentationFormat>Widescreen</PresentationFormat>
  <Paragraphs>164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1" baseType="lpstr">
      <vt:lpstr>Arial</vt:lpstr>
      <vt:lpstr>Calibri</vt:lpstr>
      <vt:lpstr>Calibri Light</vt:lpstr>
      <vt:lpstr>Office Theme</vt:lpstr>
      <vt:lpstr>Project Title: Disease Tracking &amp; Public Health Intelligence Application</vt:lpstr>
      <vt:lpstr>Situations:</vt:lpstr>
      <vt:lpstr>Market Trends - Digital Healthcare Growth:</vt:lpstr>
      <vt:lpstr>Problems:</vt:lpstr>
      <vt:lpstr>Opportunities :</vt:lpstr>
      <vt:lpstr>Purpose Statement :</vt:lpstr>
      <vt:lpstr>Project Objectives:</vt:lpstr>
      <vt:lpstr>Success Criteria :</vt:lpstr>
      <vt:lpstr>Methods And Approaches :</vt:lpstr>
      <vt:lpstr>Method and Approaches</vt:lpstr>
      <vt:lpstr>Resources :</vt:lpstr>
      <vt:lpstr>Resources:</vt:lpstr>
      <vt:lpstr>Budget Allocation Summary : </vt:lpstr>
      <vt:lpstr>Technologies : </vt:lpstr>
      <vt:lpstr>Risks :</vt:lpstr>
      <vt:lpstr>Dependencies :</vt:lpstr>
      <vt:lpstr>To Be Completed by Appropriate Manager :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yp0643305@gmail.com</dc:creator>
  <cp:lastModifiedBy>yp0643305@gmail.com</cp:lastModifiedBy>
  <cp:revision>9</cp:revision>
  <dcterms:created xsi:type="dcterms:W3CDTF">2025-08-22T09:59:13Z</dcterms:created>
  <dcterms:modified xsi:type="dcterms:W3CDTF">2025-08-24T08:30:43Z</dcterms:modified>
</cp:coreProperties>
</file>