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2" r:id="rId4"/>
  </p:sldMasterIdLst>
  <p:notesMasterIdLst>
    <p:notesMasterId r:id="rId19"/>
  </p:notesMasterIdLst>
  <p:sldIdLst>
    <p:sldId id="259" r:id="rId5"/>
    <p:sldId id="257" r:id="rId6"/>
    <p:sldId id="258" r:id="rId7"/>
    <p:sldId id="260" r:id="rId8"/>
    <p:sldId id="261" r:id="rId9"/>
    <p:sldId id="262" r:id="rId10"/>
    <p:sldId id="263" r:id="rId11"/>
    <p:sldId id="264" r:id="rId12"/>
    <p:sldId id="265" r:id="rId13"/>
    <p:sldId id="266" r:id="rId14"/>
    <p:sldId id="267" r:id="rId15"/>
    <p:sldId id="268" r:id="rId16"/>
    <p:sldId id="270" r:id="rId17"/>
    <p:sldId id="269"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19" autoAdjust="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34E332-2C55-4401-891D-5060FA987731}" type="datetimeFigureOut">
              <a:rPr lang="en-IN" smtClean="0"/>
              <a:t>29-08-2025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D704E1-EE66-43BA-B389-3E68DEB5D40C}" type="slidenum">
              <a:rPr lang="en-IN" smtClean="0"/>
              <a:t>‹#›</a:t>
            </a:fld>
            <a:endParaRPr lang="en-IN"/>
          </a:p>
        </p:txBody>
      </p:sp>
    </p:spTree>
    <p:extLst>
      <p:ext uri="{BB962C8B-B14F-4D97-AF65-F5344CB8AC3E}">
        <p14:creationId xmlns:p14="http://schemas.microsoft.com/office/powerpoint/2010/main" val="488946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67D704E1-EE66-43BA-B389-3E68DEB5D40C}" type="slidenum">
              <a:rPr lang="en-IN" smtClean="0"/>
              <a:t>9</a:t>
            </a:fld>
            <a:endParaRPr lang="en-IN"/>
          </a:p>
        </p:txBody>
      </p:sp>
    </p:spTree>
    <p:extLst>
      <p:ext uri="{BB962C8B-B14F-4D97-AF65-F5344CB8AC3E}">
        <p14:creationId xmlns:p14="http://schemas.microsoft.com/office/powerpoint/2010/main" val="14334120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184DA70-C731-4C70-880D-CCD4705E623C}" type="datetime1">
              <a:rPr lang="en-US" smtClean="0"/>
              <a:t>8/29/2025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3A98EE3D-8CD1-4C3F-BD1C-C98C9596463C}" type="slidenum">
              <a:rPr lang="en-US" smtClean="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73689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D6E202-B606-4609-B914-27C9371A1F6D}" type="datetime1">
              <a:rPr lang="en-US" smtClean="0"/>
              <a:t>8/29/2025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778332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D6E202-B606-4609-B914-27C9371A1F6D}" type="datetime1">
              <a:rPr lang="en-US" smtClean="0"/>
              <a:t>8/29/2025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94846626"/>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E1D723-8F53-4F53-90B0-1982A396982E}" type="datetime1">
              <a:rPr lang="en-US" smtClean="0"/>
              <a:t>8/29/2025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268218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669AF7-7BEB-44E4-9852-375E34362B5B}" type="datetime1">
              <a:rPr lang="en-US" smtClean="0"/>
              <a:t>8/29/2025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96490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AAAC38D-0552-4C82-B593-E6124DFADBE2}" type="datetime1">
              <a:rPr lang="en-US" smtClean="0"/>
              <a:t>8/29/2025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22053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9DF0F1C-5577-4ACB-BB62-DF8F3C494C7E}" type="datetime1">
              <a:rPr lang="en-US" smtClean="0"/>
              <a:t>8/29/2025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22559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775B394-D9F9-4F0C-B15D-605F45CB9E9F}" type="datetime1">
              <a:rPr lang="en-US" smtClean="0"/>
              <a:t>8/29/2025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74286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667345-2558-425A-8533-9BFDBCE15005}" type="datetime1">
              <a:rPr lang="en-US" smtClean="0"/>
              <a:t>8/29/2025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794739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2BEA474-078D-4E9B-9B14-09A87B19DC46}" type="datetime1">
              <a:rPr lang="en-US" smtClean="0"/>
              <a:t>8/29/2025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pPr/>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01028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907D986-8816-4272-A432-0437A28A9828}" type="datetime1">
              <a:rPr lang="en-US" smtClean="0"/>
              <a:t>8/29/2025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43730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62D6E202-B606-4609-B914-27C9371A1F6D}" type="datetime1">
              <a:rPr lang="en-US" smtClean="0"/>
              <a:t>8/29/2025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3A98EE3D-8CD1-4C3F-BD1C-C98C9596463C}" type="slidenum">
              <a:rPr lang="en-US" smtClean="0"/>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2279848"/>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hf sldNum="0" hdr="0" ftr="0" dt="0"/>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71CE0-23AB-0C0F-2E56-BBFA78F55D14}"/>
              </a:ext>
            </a:extLst>
          </p:cNvPr>
          <p:cNvSpPr>
            <a:spLocks noGrp="1"/>
          </p:cNvSpPr>
          <p:nvPr>
            <p:ph type="title"/>
          </p:nvPr>
        </p:nvSpPr>
        <p:spPr/>
        <p:txBody>
          <a:bodyPr>
            <a:normAutofit fontScale="90000"/>
          </a:bodyPr>
          <a:lstStyle/>
          <a:p>
            <a:r>
              <a:rPr lang="en-IN" b="1" dirty="0"/>
              <a:t>PROJECT  TITLE:</a:t>
            </a:r>
            <a:r>
              <a:rPr lang="en-IN" dirty="0"/>
              <a:t> </a:t>
            </a:r>
            <a:r>
              <a:rPr lang="en-IN" sz="2200" dirty="0"/>
              <a:t>Implementation of Lite Automation Tool</a:t>
            </a:r>
            <a:br>
              <a:rPr lang="en-IN" dirty="0"/>
            </a:br>
            <a:endParaRPr lang="en-IN" dirty="0"/>
          </a:p>
        </p:txBody>
      </p:sp>
      <p:sp>
        <p:nvSpPr>
          <p:cNvPr id="3" name="Content Placeholder 2">
            <a:extLst>
              <a:ext uri="{FF2B5EF4-FFF2-40B4-BE49-F238E27FC236}">
                <a16:creationId xmlns:a16="http://schemas.microsoft.com/office/drawing/2014/main" id="{7AB56412-D3CD-D3D8-A7DA-4E6D127D854F}"/>
              </a:ext>
            </a:extLst>
          </p:cNvPr>
          <p:cNvSpPr>
            <a:spLocks noGrp="1"/>
          </p:cNvSpPr>
          <p:nvPr>
            <p:ph idx="1"/>
          </p:nvPr>
        </p:nvSpPr>
        <p:spPr/>
        <p:txBody>
          <a:bodyPr/>
          <a:lstStyle/>
          <a:p>
            <a:r>
              <a:rPr lang="en-IN" b="1" dirty="0"/>
              <a:t>Domain:</a:t>
            </a:r>
            <a:r>
              <a:rPr lang="en-IN" dirty="0"/>
              <a:t> Payment Operation</a:t>
            </a:r>
          </a:p>
          <a:p>
            <a:r>
              <a:rPr lang="en-IN" b="1" dirty="0"/>
              <a:t>Prepared by:</a:t>
            </a:r>
            <a:r>
              <a:rPr lang="en-IN" dirty="0"/>
              <a:t> Piyali Chaudhuri </a:t>
            </a:r>
          </a:p>
          <a:p>
            <a:endParaRPr lang="en-IN" dirty="0"/>
          </a:p>
          <a:p>
            <a:r>
              <a:rPr lang="en-IN" b="1" dirty="0"/>
              <a:t>Date: </a:t>
            </a:r>
            <a:r>
              <a:rPr lang="en-IN" dirty="0"/>
              <a:t>29.08.2025</a:t>
            </a:r>
          </a:p>
          <a:p>
            <a:endParaRPr lang="en-IN" dirty="0"/>
          </a:p>
        </p:txBody>
      </p:sp>
    </p:spTree>
    <p:extLst>
      <p:ext uri="{BB962C8B-B14F-4D97-AF65-F5344CB8AC3E}">
        <p14:creationId xmlns:p14="http://schemas.microsoft.com/office/powerpoint/2010/main" val="3895426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35C3D674-3D59-4E93-80CA-0C0A9095E8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Connector 31">
            <a:extLst>
              <a:ext uri="{FF2B5EF4-FFF2-40B4-BE49-F238E27FC236}">
                <a16:creationId xmlns:a16="http://schemas.microsoft.com/office/drawing/2014/main" id="{C884B8F8-FDC9-498B-9960-5D7260AFCB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417737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a:extLst>
              <a:ext uri="{FF2B5EF4-FFF2-40B4-BE49-F238E27FC236}">
                <a16:creationId xmlns:a16="http://schemas.microsoft.com/office/drawing/2014/main" id="{101F878D-D944-2A80-1A09-9525A0894E8D}"/>
              </a:ext>
            </a:extLst>
          </p:cNvPr>
          <p:cNvSpPr>
            <a:spLocks noGrp="1"/>
          </p:cNvSpPr>
          <p:nvPr>
            <p:ph type="title"/>
          </p:nvPr>
        </p:nvSpPr>
        <p:spPr>
          <a:xfrm>
            <a:off x="1179437" y="477894"/>
            <a:ext cx="4176511" cy="1049235"/>
          </a:xfrm>
        </p:spPr>
        <p:txBody>
          <a:bodyPr vert="horz" lIns="91440" tIns="45720" rIns="91440" bIns="45720" rtlCol="0" anchor="t">
            <a:normAutofit/>
          </a:bodyPr>
          <a:lstStyle/>
          <a:p>
            <a:r>
              <a:rPr lang="en-US"/>
              <a:t>Budget</a:t>
            </a:r>
            <a:br>
              <a:rPr lang="en-US"/>
            </a:br>
            <a:endParaRPr lang="en-US"/>
          </a:p>
        </p:txBody>
      </p:sp>
      <p:sp>
        <p:nvSpPr>
          <p:cNvPr id="34" name="Rectangle 33">
            <a:extLst>
              <a:ext uri="{FF2B5EF4-FFF2-40B4-BE49-F238E27FC236}">
                <a16:creationId xmlns:a16="http://schemas.microsoft.com/office/drawing/2014/main" id="{EF2A81E1-BCBE-426B-8C09-33274E6940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5" name="Rectangle 1">
            <a:extLst>
              <a:ext uri="{FF2B5EF4-FFF2-40B4-BE49-F238E27FC236}">
                <a16:creationId xmlns:a16="http://schemas.microsoft.com/office/drawing/2014/main" id="{76E7310D-CB97-0D69-9F60-7D4A349ECEE8}"/>
              </a:ext>
            </a:extLst>
          </p:cNvPr>
          <p:cNvSpPr>
            <a:spLocks noChangeArrowheads="1"/>
          </p:cNvSpPr>
          <p:nvPr/>
        </p:nvSpPr>
        <p:spPr bwMode="auto">
          <a:xfrm>
            <a:off x="119743" y="2015732"/>
            <a:ext cx="5504050" cy="3450613"/>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t" anchorCtr="0" compatLnSpc="1">
            <a:prstTxWarp prst="textNoShape">
              <a:avLst/>
            </a:prstTxWarp>
            <a:noAutofit/>
          </a:bodyPr>
          <a:lstStyle>
            <a:lvl1pPr eaLnBrk="0" fontAlgn="base" hangingPunct="0">
              <a:spcBef>
                <a:spcPct val="0"/>
              </a:spcBef>
              <a:spcAft>
                <a:spcPct val="0"/>
              </a:spcAft>
              <a:tabLst>
                <a:tab pos="858838" algn="l"/>
              </a:tabLst>
              <a:defRPr>
                <a:solidFill>
                  <a:schemeClr val="tx1"/>
                </a:solidFill>
                <a:latin typeface="Arial" panose="020B0604020202020204" pitchFamily="34" charset="0"/>
              </a:defRPr>
            </a:lvl1pPr>
            <a:lvl2pPr eaLnBrk="0" fontAlgn="base" hangingPunct="0">
              <a:spcBef>
                <a:spcPct val="0"/>
              </a:spcBef>
              <a:spcAft>
                <a:spcPct val="0"/>
              </a:spcAft>
              <a:tabLst>
                <a:tab pos="858838" algn="l"/>
              </a:tabLst>
              <a:defRPr>
                <a:solidFill>
                  <a:schemeClr val="tx1"/>
                </a:solidFill>
                <a:latin typeface="Arial" panose="020B0604020202020204" pitchFamily="34" charset="0"/>
              </a:defRPr>
            </a:lvl2pPr>
            <a:lvl3pPr eaLnBrk="0" fontAlgn="base" hangingPunct="0">
              <a:spcBef>
                <a:spcPct val="0"/>
              </a:spcBef>
              <a:spcAft>
                <a:spcPct val="0"/>
              </a:spcAft>
              <a:tabLst>
                <a:tab pos="858838" algn="l"/>
              </a:tabLst>
              <a:defRPr>
                <a:solidFill>
                  <a:schemeClr val="tx1"/>
                </a:solidFill>
                <a:latin typeface="Arial" panose="020B0604020202020204" pitchFamily="34" charset="0"/>
              </a:defRPr>
            </a:lvl3pPr>
            <a:lvl4pPr eaLnBrk="0" fontAlgn="base" hangingPunct="0">
              <a:spcBef>
                <a:spcPct val="0"/>
              </a:spcBef>
              <a:spcAft>
                <a:spcPct val="0"/>
              </a:spcAft>
              <a:tabLst>
                <a:tab pos="858838" algn="l"/>
              </a:tabLst>
              <a:defRPr>
                <a:solidFill>
                  <a:schemeClr val="tx1"/>
                </a:solidFill>
                <a:latin typeface="Arial" panose="020B0604020202020204" pitchFamily="34" charset="0"/>
              </a:defRPr>
            </a:lvl4pPr>
            <a:lvl5pPr eaLnBrk="0" fontAlgn="base" hangingPunct="0">
              <a:spcBef>
                <a:spcPct val="0"/>
              </a:spcBef>
              <a:spcAft>
                <a:spcPct val="0"/>
              </a:spcAft>
              <a:tabLst>
                <a:tab pos="858838" algn="l"/>
              </a:tabLst>
              <a:defRPr>
                <a:solidFill>
                  <a:schemeClr val="tx1"/>
                </a:solidFill>
                <a:latin typeface="Arial" panose="020B0604020202020204" pitchFamily="34" charset="0"/>
              </a:defRPr>
            </a:lvl5pPr>
            <a:lvl6pPr eaLnBrk="0" fontAlgn="base" hangingPunct="0">
              <a:spcBef>
                <a:spcPct val="0"/>
              </a:spcBef>
              <a:spcAft>
                <a:spcPct val="0"/>
              </a:spcAft>
              <a:tabLst>
                <a:tab pos="858838" algn="l"/>
              </a:tabLst>
              <a:defRPr>
                <a:solidFill>
                  <a:schemeClr val="tx1"/>
                </a:solidFill>
                <a:latin typeface="Arial" panose="020B0604020202020204" pitchFamily="34" charset="0"/>
              </a:defRPr>
            </a:lvl6pPr>
            <a:lvl7pPr eaLnBrk="0" fontAlgn="base" hangingPunct="0">
              <a:spcBef>
                <a:spcPct val="0"/>
              </a:spcBef>
              <a:spcAft>
                <a:spcPct val="0"/>
              </a:spcAft>
              <a:tabLst>
                <a:tab pos="858838" algn="l"/>
              </a:tabLst>
              <a:defRPr>
                <a:solidFill>
                  <a:schemeClr val="tx1"/>
                </a:solidFill>
                <a:latin typeface="Arial" panose="020B0604020202020204" pitchFamily="34" charset="0"/>
              </a:defRPr>
            </a:lvl7pPr>
            <a:lvl8pPr eaLnBrk="0" fontAlgn="base" hangingPunct="0">
              <a:spcBef>
                <a:spcPct val="0"/>
              </a:spcBef>
              <a:spcAft>
                <a:spcPct val="0"/>
              </a:spcAft>
              <a:tabLst>
                <a:tab pos="858838" algn="l"/>
              </a:tabLst>
              <a:defRPr>
                <a:solidFill>
                  <a:schemeClr val="tx1"/>
                </a:solidFill>
                <a:latin typeface="Arial" panose="020B0604020202020204" pitchFamily="34" charset="0"/>
              </a:defRPr>
            </a:lvl8pPr>
            <a:lvl9pPr eaLnBrk="0" fontAlgn="base" hangingPunct="0">
              <a:spcBef>
                <a:spcPct val="0"/>
              </a:spcBef>
              <a:spcAft>
                <a:spcPct val="0"/>
              </a:spcAft>
              <a:tabLst>
                <a:tab pos="858838" algn="l"/>
              </a:tabLst>
              <a:defRPr>
                <a:solidFill>
                  <a:schemeClr val="tx1"/>
                </a:solidFill>
                <a:latin typeface="Arial" panose="020B0604020202020204" pitchFamily="34" charset="0"/>
              </a:defRPr>
            </a:lvl9pPr>
          </a:lstStyle>
          <a:p>
            <a:pPr marL="0" marR="0" lvl="0" indent="-228600" defTabSz="914400" eaLnBrk="1" fontAlgn="base" hangingPunct="1">
              <a:lnSpc>
                <a:spcPct val="110000"/>
              </a:lnSpc>
              <a:spcBef>
                <a:spcPct val="0"/>
              </a:spcBef>
              <a:spcAft>
                <a:spcPts val="600"/>
              </a:spcAft>
              <a:buClr>
                <a:schemeClr val="accent1"/>
              </a:buClr>
              <a:buSzPct val="100000"/>
              <a:buFont typeface="Arial" panose="020B0604020202020204" pitchFamily="34" charset="0"/>
              <a:buChar char="•"/>
              <a:tabLst>
                <a:tab pos="858838" algn="l"/>
              </a:tabLst>
            </a:pPr>
            <a:r>
              <a:rPr kumimoji="0" lang="en-US" altLang="en-US" sz="1400" b="1" i="0" u="none" strike="noStrike" cap="none" normalizeH="0" baseline="0" dirty="0">
                <a:ln>
                  <a:noFill/>
                </a:ln>
                <a:latin typeface="+mn-lt"/>
              </a:rPr>
              <a:t>Budget Allocation:</a:t>
            </a:r>
            <a:endParaRPr kumimoji="0" lang="en-US" altLang="en-US" sz="1400" b="0" i="0" u="none" strike="noStrike" cap="none" normalizeH="0" baseline="0" dirty="0">
              <a:ln>
                <a:noFill/>
              </a:ln>
              <a:latin typeface="+mn-lt"/>
            </a:endParaRPr>
          </a:p>
          <a:p>
            <a:pPr marL="457200" marR="0" lvl="1" indent="-228600" defTabSz="914400" eaLnBrk="1" fontAlgn="base" hangingPunct="1">
              <a:lnSpc>
                <a:spcPct val="110000"/>
              </a:lnSpc>
              <a:spcBef>
                <a:spcPct val="0"/>
              </a:spcBef>
              <a:spcAft>
                <a:spcPts val="600"/>
              </a:spcAft>
              <a:buClr>
                <a:schemeClr val="accent1"/>
              </a:buClr>
              <a:buSzPct val="100000"/>
              <a:buFont typeface="Arial" panose="020B0604020202020204" pitchFamily="34" charset="0"/>
              <a:buChar char="•"/>
              <a:tabLst>
                <a:tab pos="858838" algn="l"/>
              </a:tabLst>
            </a:pPr>
            <a:r>
              <a:rPr kumimoji="0" lang="en-US" altLang="en-US" sz="1400" b="1" i="0" u="none" strike="noStrike" cap="none" normalizeH="0" baseline="0" dirty="0">
                <a:ln>
                  <a:noFill/>
                </a:ln>
                <a:latin typeface="+mn-lt"/>
              </a:rPr>
              <a:t>Cloud Hosting: </a:t>
            </a:r>
            <a:r>
              <a:rPr kumimoji="0" lang="en-US" altLang="en-US" sz="1400" b="0" i="0" u="none" strike="noStrike" cap="none" normalizeH="0" baseline="0" dirty="0">
                <a:ln>
                  <a:noFill/>
                </a:ln>
                <a:latin typeface="+mn-lt"/>
              </a:rPr>
              <a:t>Azure for scalable and secure infrastructure.</a:t>
            </a:r>
          </a:p>
          <a:p>
            <a:pPr marL="457200" marR="0" lvl="1" indent="-228600" defTabSz="914400" eaLnBrk="1" fontAlgn="base" hangingPunct="1">
              <a:lnSpc>
                <a:spcPct val="110000"/>
              </a:lnSpc>
              <a:spcBef>
                <a:spcPct val="0"/>
              </a:spcBef>
              <a:spcAft>
                <a:spcPts val="600"/>
              </a:spcAft>
              <a:buClr>
                <a:schemeClr val="accent1"/>
              </a:buClr>
              <a:buSzPct val="100000"/>
              <a:buFont typeface="Arial" panose="020B0604020202020204" pitchFamily="34" charset="0"/>
              <a:buChar char="•"/>
              <a:tabLst>
                <a:tab pos="858838" algn="l"/>
              </a:tabLst>
            </a:pPr>
            <a:r>
              <a:rPr kumimoji="0" lang="en-US" altLang="en-US" sz="1400" b="1" i="0" u="none" strike="noStrike" cap="none" normalizeH="0" baseline="0" dirty="0">
                <a:ln>
                  <a:noFill/>
                </a:ln>
                <a:latin typeface="+mn-lt"/>
              </a:rPr>
              <a:t>Software Licenses: </a:t>
            </a:r>
            <a:r>
              <a:rPr kumimoji="0" lang="en-US" altLang="en-US" sz="1400" b="0" i="0" u="none" strike="noStrike" cap="none" normalizeH="0" baseline="0" dirty="0">
                <a:ln>
                  <a:noFill/>
                </a:ln>
                <a:latin typeface="+mn-lt"/>
              </a:rPr>
              <a:t>Tools for development, testing, and project management (e.g., Jira).</a:t>
            </a:r>
          </a:p>
          <a:p>
            <a:pPr marL="457200" marR="0" lvl="1" indent="-228600" defTabSz="914400" eaLnBrk="1" fontAlgn="base" hangingPunct="1">
              <a:lnSpc>
                <a:spcPct val="110000"/>
              </a:lnSpc>
              <a:spcBef>
                <a:spcPct val="0"/>
              </a:spcBef>
              <a:spcAft>
                <a:spcPts val="600"/>
              </a:spcAft>
              <a:buClr>
                <a:schemeClr val="accent1"/>
              </a:buClr>
              <a:buSzPct val="100000"/>
              <a:buFont typeface="Arial" panose="020B0604020202020204" pitchFamily="34" charset="0"/>
              <a:buChar char="•"/>
              <a:tabLst>
                <a:tab pos="858838" algn="l"/>
              </a:tabLst>
            </a:pPr>
            <a:r>
              <a:rPr kumimoji="0" lang="en-US" altLang="en-US" sz="1400" b="1" i="0" u="none" strike="noStrike" cap="none" normalizeH="0" baseline="0" dirty="0">
                <a:ln>
                  <a:noFill/>
                </a:ln>
                <a:latin typeface="+mn-lt"/>
              </a:rPr>
              <a:t>AI Integration: </a:t>
            </a:r>
            <a:r>
              <a:rPr kumimoji="0" lang="en-US" altLang="en-US" sz="1400" b="0" i="0" u="none" strike="noStrike" cap="none" normalizeH="0" baseline="0" dirty="0">
                <a:ln>
                  <a:noFill/>
                </a:ln>
                <a:latin typeface="+mn-lt"/>
              </a:rPr>
              <a:t>Diverse data ingestion, visualization and reporting dashboard.</a:t>
            </a:r>
          </a:p>
          <a:p>
            <a:pPr marL="457200" marR="0" lvl="1" indent="-228600" defTabSz="914400" eaLnBrk="1" fontAlgn="base" hangingPunct="1">
              <a:lnSpc>
                <a:spcPct val="110000"/>
              </a:lnSpc>
              <a:spcBef>
                <a:spcPct val="0"/>
              </a:spcBef>
              <a:spcAft>
                <a:spcPts val="600"/>
              </a:spcAft>
              <a:buClr>
                <a:schemeClr val="accent1"/>
              </a:buClr>
              <a:buSzPct val="100000"/>
              <a:buFont typeface="Arial" panose="020B0604020202020204" pitchFamily="34" charset="0"/>
              <a:buChar char="•"/>
              <a:tabLst>
                <a:tab pos="858838" algn="l"/>
              </a:tabLst>
            </a:pPr>
            <a:r>
              <a:rPr kumimoji="0" lang="en-US" altLang="en-US" sz="1400" b="1" i="0" u="none" strike="noStrike" cap="none" normalizeH="0" baseline="0" dirty="0">
                <a:ln>
                  <a:noFill/>
                </a:ln>
                <a:latin typeface="+mn-lt"/>
              </a:rPr>
              <a:t>Training and Support: </a:t>
            </a:r>
            <a:r>
              <a:rPr kumimoji="0" lang="en-US" altLang="en-US" sz="1400" b="0" i="0" u="none" strike="noStrike" cap="none" normalizeH="0" baseline="0" dirty="0">
                <a:ln>
                  <a:noFill/>
                </a:ln>
                <a:latin typeface="+mn-lt"/>
              </a:rPr>
              <a:t>Clearly communicate how the new tool benefits users by streamlining tasks, saving time, or reducing errors to increase engagement. Written manuals and videos for self-paced learning. Collect feedback from employees through surveys, interviews, or focus groups to understand their challenges and identify areas for improvement in the training and support.</a:t>
            </a:r>
          </a:p>
          <a:p>
            <a:pPr marL="0" marR="0" lvl="0" indent="-228600" defTabSz="914400" eaLnBrk="1" fontAlgn="base" hangingPunct="1">
              <a:lnSpc>
                <a:spcPct val="110000"/>
              </a:lnSpc>
              <a:spcBef>
                <a:spcPct val="0"/>
              </a:spcBef>
              <a:spcAft>
                <a:spcPts val="600"/>
              </a:spcAft>
              <a:buClr>
                <a:schemeClr val="accent1"/>
              </a:buClr>
              <a:buSzPct val="100000"/>
              <a:buFont typeface="Arial" panose="020B0604020202020204" pitchFamily="34" charset="0"/>
              <a:buChar char="•"/>
              <a:tabLst>
                <a:tab pos="858838" algn="l"/>
              </a:tabLst>
            </a:pPr>
            <a:r>
              <a:rPr kumimoji="0" lang="en-US" altLang="en-US" sz="1400" b="1" i="0" u="none" strike="noStrike" cap="none" normalizeH="0" baseline="0" dirty="0">
                <a:ln>
                  <a:noFill/>
                </a:ln>
                <a:latin typeface="+mn-lt"/>
              </a:rPr>
              <a:t>Estimated Budget:</a:t>
            </a:r>
            <a:endParaRPr kumimoji="0" lang="en-US" altLang="en-US" sz="1400" b="0" i="0" u="none" strike="noStrike" cap="none" normalizeH="0" baseline="0" dirty="0">
              <a:ln>
                <a:noFill/>
              </a:ln>
              <a:latin typeface="+mn-lt"/>
            </a:endParaRPr>
          </a:p>
          <a:p>
            <a:pPr marL="457200" marR="0" lvl="1" indent="-228600" defTabSz="914400" eaLnBrk="1" fontAlgn="base" hangingPunct="1">
              <a:lnSpc>
                <a:spcPct val="110000"/>
              </a:lnSpc>
              <a:spcBef>
                <a:spcPct val="0"/>
              </a:spcBef>
              <a:spcAft>
                <a:spcPts val="600"/>
              </a:spcAft>
              <a:buClr>
                <a:schemeClr val="accent1"/>
              </a:buClr>
              <a:buSzPct val="100000"/>
              <a:buFont typeface="Arial" panose="020B0604020202020204" pitchFamily="34" charset="0"/>
              <a:buChar char="•"/>
              <a:tabLst>
                <a:tab pos="858838" algn="l"/>
              </a:tabLst>
            </a:pPr>
            <a:r>
              <a:rPr kumimoji="0" lang="en-US" altLang="en-US" sz="1400" b="1" i="0" u="none" strike="noStrike" cap="none" normalizeH="0" baseline="0" dirty="0">
                <a:ln>
                  <a:noFill/>
                </a:ln>
                <a:latin typeface="+mn-lt"/>
              </a:rPr>
              <a:t>MVP Phase: </a:t>
            </a:r>
            <a:r>
              <a:rPr kumimoji="0" lang="en-US" altLang="en-US" sz="1400" b="0" i="0" u="none" strike="noStrike" cap="none" normalizeH="0" baseline="0" dirty="0">
                <a:ln>
                  <a:noFill/>
                </a:ln>
                <a:latin typeface="+mn-lt"/>
              </a:rPr>
              <a:t>$3 Million for initial development and launch.</a:t>
            </a:r>
          </a:p>
        </p:txBody>
      </p:sp>
      <p:pic>
        <p:nvPicPr>
          <p:cNvPr id="36" name="Picture 35">
            <a:extLst>
              <a:ext uri="{FF2B5EF4-FFF2-40B4-BE49-F238E27FC236}">
                <a16:creationId xmlns:a16="http://schemas.microsoft.com/office/drawing/2014/main" id="{39D1DDD4-5BB3-45BA-B9B3-06B62299AD7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38" name="Straight Connector 37">
            <a:extLst>
              <a:ext uri="{FF2B5EF4-FFF2-40B4-BE49-F238E27FC236}">
                <a16:creationId xmlns:a16="http://schemas.microsoft.com/office/drawing/2014/main" id="{A24DAE64-2302-42EA-8239-F2F0775CA5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4" name="Content Placeholder 3">
            <a:extLst>
              <a:ext uri="{FF2B5EF4-FFF2-40B4-BE49-F238E27FC236}">
                <a16:creationId xmlns:a16="http://schemas.microsoft.com/office/drawing/2014/main" id="{B6AEC57B-51F4-60D0-5B81-468D224B52E3}"/>
              </a:ext>
            </a:extLst>
          </p:cNvPr>
          <p:cNvGraphicFramePr>
            <a:graphicFrameLocks noGrp="1"/>
          </p:cNvGraphicFramePr>
          <p:nvPr>
            <p:ph idx="1"/>
            <p:extLst>
              <p:ext uri="{D42A27DB-BD31-4B8C-83A1-F6EECF244321}">
                <p14:modId xmlns:p14="http://schemas.microsoft.com/office/powerpoint/2010/main" val="998739515"/>
              </p:ext>
            </p:extLst>
          </p:nvPr>
        </p:nvGraphicFramePr>
        <p:xfrm>
          <a:off x="6338696" y="805583"/>
          <a:ext cx="4471873" cy="4660765"/>
        </p:xfrm>
        <a:graphic>
          <a:graphicData uri="http://schemas.openxmlformats.org/drawingml/2006/table">
            <a:tbl>
              <a:tblPr firstRow="1" firstCol="1" bandRow="1">
                <a:tableStyleId>{8799B23B-EC83-4686-B30A-512413B5E67A}</a:tableStyleId>
              </a:tblPr>
              <a:tblGrid>
                <a:gridCol w="1517051">
                  <a:extLst>
                    <a:ext uri="{9D8B030D-6E8A-4147-A177-3AD203B41FA5}">
                      <a16:colId xmlns:a16="http://schemas.microsoft.com/office/drawing/2014/main" val="2205651744"/>
                    </a:ext>
                  </a:extLst>
                </a:gridCol>
                <a:gridCol w="1899974">
                  <a:extLst>
                    <a:ext uri="{9D8B030D-6E8A-4147-A177-3AD203B41FA5}">
                      <a16:colId xmlns:a16="http://schemas.microsoft.com/office/drawing/2014/main" val="4148857153"/>
                    </a:ext>
                  </a:extLst>
                </a:gridCol>
                <a:gridCol w="1054848">
                  <a:extLst>
                    <a:ext uri="{9D8B030D-6E8A-4147-A177-3AD203B41FA5}">
                      <a16:colId xmlns:a16="http://schemas.microsoft.com/office/drawing/2014/main" val="743707541"/>
                    </a:ext>
                  </a:extLst>
                </a:gridCol>
              </a:tblGrid>
              <a:tr h="253016">
                <a:tc>
                  <a:txBody>
                    <a:bodyPr/>
                    <a:lstStyle/>
                    <a:p>
                      <a:pPr>
                        <a:lnSpc>
                          <a:spcPct val="107000"/>
                        </a:lnSpc>
                        <a:spcAft>
                          <a:spcPts val="800"/>
                        </a:spcAft>
                        <a:buNone/>
                      </a:pPr>
                      <a:r>
                        <a:rPr lang="en-IN" sz="1400" kern="100">
                          <a:effectLst/>
                          <a:highlight>
                            <a:srgbClr val="00FFFF"/>
                          </a:highlight>
                        </a:rPr>
                        <a:t>Category</a:t>
                      </a:r>
                      <a:endParaRPr lang="en-IN" sz="1400" kern="100">
                        <a:effectLst/>
                        <a:latin typeface="Aptos" panose="020B0004020202020204" pitchFamily="34" charset="0"/>
                        <a:ea typeface="Aptos" panose="020B0004020202020204" pitchFamily="34" charset="0"/>
                        <a:cs typeface="Mangal" panose="02040503050203030202" pitchFamily="18" charset="0"/>
                      </a:endParaRPr>
                    </a:p>
                  </a:txBody>
                  <a:tcPr marL="84898" marR="84898" marT="0" marB="0"/>
                </a:tc>
                <a:tc>
                  <a:txBody>
                    <a:bodyPr/>
                    <a:lstStyle/>
                    <a:p>
                      <a:pPr>
                        <a:lnSpc>
                          <a:spcPct val="107000"/>
                        </a:lnSpc>
                        <a:spcAft>
                          <a:spcPts val="800"/>
                        </a:spcAft>
                        <a:buNone/>
                      </a:pPr>
                      <a:r>
                        <a:rPr lang="en-IN" sz="1400" kern="100">
                          <a:effectLst/>
                          <a:highlight>
                            <a:srgbClr val="00FFFF"/>
                          </a:highlight>
                        </a:rPr>
                        <a:t>Description</a:t>
                      </a:r>
                      <a:endParaRPr lang="en-IN" sz="1400" kern="100">
                        <a:effectLst/>
                        <a:latin typeface="Aptos" panose="020B0004020202020204" pitchFamily="34" charset="0"/>
                        <a:ea typeface="Aptos" panose="020B0004020202020204" pitchFamily="34" charset="0"/>
                        <a:cs typeface="Mangal" panose="02040503050203030202" pitchFamily="18" charset="0"/>
                      </a:endParaRPr>
                    </a:p>
                  </a:txBody>
                  <a:tcPr marL="84898" marR="84898" marT="0" marB="0"/>
                </a:tc>
                <a:tc>
                  <a:txBody>
                    <a:bodyPr/>
                    <a:lstStyle/>
                    <a:p>
                      <a:pPr>
                        <a:lnSpc>
                          <a:spcPct val="107000"/>
                        </a:lnSpc>
                        <a:spcAft>
                          <a:spcPts val="800"/>
                        </a:spcAft>
                        <a:buNone/>
                      </a:pPr>
                      <a:r>
                        <a:rPr lang="en-IN" sz="1400" kern="100">
                          <a:effectLst/>
                          <a:highlight>
                            <a:srgbClr val="00FFFF"/>
                          </a:highlight>
                        </a:rPr>
                        <a:t>Funds</a:t>
                      </a:r>
                      <a:endParaRPr lang="en-IN" sz="1400" kern="100">
                        <a:effectLst/>
                        <a:latin typeface="Aptos" panose="020B0004020202020204" pitchFamily="34" charset="0"/>
                        <a:ea typeface="Aptos" panose="020B0004020202020204" pitchFamily="34" charset="0"/>
                        <a:cs typeface="Mangal" panose="02040503050203030202" pitchFamily="18" charset="0"/>
                      </a:endParaRPr>
                    </a:p>
                  </a:txBody>
                  <a:tcPr marL="84898" marR="84898" marT="0" marB="0"/>
                </a:tc>
                <a:extLst>
                  <a:ext uri="{0D108BD9-81ED-4DB2-BD59-A6C34878D82A}">
                    <a16:rowId xmlns:a16="http://schemas.microsoft.com/office/drawing/2014/main" val="3161411120"/>
                  </a:ext>
                </a:extLst>
              </a:tr>
              <a:tr h="932153">
                <a:tc>
                  <a:txBody>
                    <a:bodyPr/>
                    <a:lstStyle/>
                    <a:p>
                      <a:pPr>
                        <a:lnSpc>
                          <a:spcPct val="107000"/>
                        </a:lnSpc>
                        <a:spcAft>
                          <a:spcPts val="800"/>
                        </a:spcAft>
                        <a:buNone/>
                      </a:pPr>
                      <a:r>
                        <a:rPr lang="en-IN" sz="1400" kern="100">
                          <a:effectLst/>
                        </a:rPr>
                        <a:t>Technology and infrastructure</a:t>
                      </a:r>
                      <a:endParaRPr lang="en-IN" sz="1400" kern="100">
                        <a:effectLst/>
                        <a:latin typeface="Aptos" panose="020B0004020202020204" pitchFamily="34" charset="0"/>
                        <a:ea typeface="Aptos" panose="020B0004020202020204" pitchFamily="34" charset="0"/>
                        <a:cs typeface="Mangal" panose="02040503050203030202" pitchFamily="18" charset="0"/>
                      </a:endParaRPr>
                    </a:p>
                  </a:txBody>
                  <a:tcPr marL="84898" marR="84898" marT="0" marB="0"/>
                </a:tc>
                <a:tc>
                  <a:txBody>
                    <a:bodyPr/>
                    <a:lstStyle/>
                    <a:p>
                      <a:pPr>
                        <a:lnSpc>
                          <a:spcPct val="107000"/>
                        </a:lnSpc>
                        <a:spcAft>
                          <a:spcPts val="800"/>
                        </a:spcAft>
                        <a:buNone/>
                      </a:pPr>
                      <a:r>
                        <a:rPr lang="en-IN" sz="1400" kern="100">
                          <a:effectLst/>
                        </a:rPr>
                        <a:t>Cloud hosting (Azure), Software licenses, Automation Tool</a:t>
                      </a:r>
                      <a:endParaRPr lang="en-IN" sz="1400" kern="100">
                        <a:effectLst/>
                        <a:latin typeface="Aptos" panose="020B0004020202020204" pitchFamily="34" charset="0"/>
                        <a:ea typeface="Aptos" panose="020B0004020202020204" pitchFamily="34" charset="0"/>
                        <a:cs typeface="Mangal" panose="02040503050203030202" pitchFamily="18" charset="0"/>
                      </a:endParaRPr>
                    </a:p>
                  </a:txBody>
                  <a:tcPr marL="84898" marR="84898" marT="0" marB="0"/>
                </a:tc>
                <a:tc>
                  <a:txBody>
                    <a:bodyPr/>
                    <a:lstStyle/>
                    <a:p>
                      <a:pPr>
                        <a:lnSpc>
                          <a:spcPct val="107000"/>
                        </a:lnSpc>
                        <a:spcAft>
                          <a:spcPts val="800"/>
                        </a:spcAft>
                        <a:buNone/>
                      </a:pPr>
                      <a:r>
                        <a:rPr lang="en-IN" sz="1400" kern="100">
                          <a:effectLst/>
                        </a:rPr>
                        <a:t>$3000000</a:t>
                      </a:r>
                      <a:endParaRPr lang="en-IN" sz="1400" kern="100">
                        <a:effectLst/>
                        <a:latin typeface="Aptos" panose="020B0004020202020204" pitchFamily="34" charset="0"/>
                        <a:ea typeface="Aptos" panose="020B0004020202020204" pitchFamily="34" charset="0"/>
                        <a:cs typeface="Mangal" panose="02040503050203030202" pitchFamily="18" charset="0"/>
                      </a:endParaRPr>
                    </a:p>
                  </a:txBody>
                  <a:tcPr marL="84898" marR="84898" marT="0" marB="0"/>
                </a:tc>
                <a:extLst>
                  <a:ext uri="{0D108BD9-81ED-4DB2-BD59-A6C34878D82A}">
                    <a16:rowId xmlns:a16="http://schemas.microsoft.com/office/drawing/2014/main" val="1947681739"/>
                  </a:ext>
                </a:extLst>
              </a:tr>
              <a:tr h="1158532">
                <a:tc>
                  <a:txBody>
                    <a:bodyPr/>
                    <a:lstStyle/>
                    <a:p>
                      <a:pPr>
                        <a:lnSpc>
                          <a:spcPct val="107000"/>
                        </a:lnSpc>
                        <a:spcAft>
                          <a:spcPts val="800"/>
                        </a:spcAft>
                        <a:buNone/>
                      </a:pPr>
                      <a:r>
                        <a:rPr lang="en-IN" sz="1400" kern="100">
                          <a:effectLst/>
                        </a:rPr>
                        <a:t>Team Costs</a:t>
                      </a:r>
                      <a:endParaRPr lang="en-IN" sz="1400" kern="100">
                        <a:effectLst/>
                        <a:latin typeface="Aptos" panose="020B0004020202020204" pitchFamily="34" charset="0"/>
                        <a:ea typeface="Aptos" panose="020B0004020202020204" pitchFamily="34" charset="0"/>
                        <a:cs typeface="Mangal" panose="02040503050203030202" pitchFamily="18" charset="0"/>
                      </a:endParaRPr>
                    </a:p>
                  </a:txBody>
                  <a:tcPr marL="84898" marR="84898" marT="0" marB="0"/>
                </a:tc>
                <a:tc>
                  <a:txBody>
                    <a:bodyPr/>
                    <a:lstStyle/>
                    <a:p>
                      <a:pPr>
                        <a:lnSpc>
                          <a:spcPct val="107000"/>
                        </a:lnSpc>
                        <a:spcAft>
                          <a:spcPts val="800"/>
                        </a:spcAft>
                        <a:buNone/>
                      </a:pPr>
                      <a:r>
                        <a:rPr lang="en-IN" sz="1400" kern="100" dirty="0">
                          <a:effectLst/>
                        </a:rPr>
                        <a:t>Salaries for developers, QA </a:t>
                      </a:r>
                      <a:r>
                        <a:rPr lang="en-IN" sz="1400" kern="100" dirty="0" err="1">
                          <a:effectLst/>
                        </a:rPr>
                        <a:t>tester,Dev</a:t>
                      </a:r>
                      <a:r>
                        <a:rPr lang="en-IN" sz="1400" kern="100" dirty="0">
                          <a:effectLst/>
                        </a:rPr>
                        <a:t> Ops Eng, Designers and Project management</a:t>
                      </a:r>
                      <a:endParaRPr lang="en-IN" sz="1400" kern="100" dirty="0">
                        <a:effectLst/>
                        <a:latin typeface="Aptos" panose="020B0004020202020204" pitchFamily="34" charset="0"/>
                        <a:ea typeface="Aptos" panose="020B0004020202020204" pitchFamily="34" charset="0"/>
                        <a:cs typeface="Mangal" panose="02040503050203030202" pitchFamily="18" charset="0"/>
                      </a:endParaRPr>
                    </a:p>
                  </a:txBody>
                  <a:tcPr marL="84898" marR="84898" marT="0" marB="0"/>
                </a:tc>
                <a:tc>
                  <a:txBody>
                    <a:bodyPr/>
                    <a:lstStyle/>
                    <a:p>
                      <a:pPr>
                        <a:lnSpc>
                          <a:spcPct val="107000"/>
                        </a:lnSpc>
                        <a:spcAft>
                          <a:spcPts val="800"/>
                        </a:spcAft>
                        <a:buNone/>
                      </a:pPr>
                      <a:r>
                        <a:rPr lang="en-IN" sz="1400" kern="100">
                          <a:effectLst/>
                        </a:rPr>
                        <a:t>$3000000</a:t>
                      </a:r>
                      <a:endParaRPr lang="en-IN" sz="1400" kern="100">
                        <a:effectLst/>
                        <a:latin typeface="Aptos" panose="020B0004020202020204" pitchFamily="34" charset="0"/>
                        <a:ea typeface="Aptos" panose="020B0004020202020204" pitchFamily="34" charset="0"/>
                        <a:cs typeface="Mangal" panose="02040503050203030202" pitchFamily="18" charset="0"/>
                      </a:endParaRPr>
                    </a:p>
                  </a:txBody>
                  <a:tcPr marL="84898" marR="84898" marT="0" marB="0"/>
                </a:tc>
                <a:extLst>
                  <a:ext uri="{0D108BD9-81ED-4DB2-BD59-A6C34878D82A}">
                    <a16:rowId xmlns:a16="http://schemas.microsoft.com/office/drawing/2014/main" val="215635061"/>
                  </a:ext>
                </a:extLst>
              </a:tr>
              <a:tr h="1158532">
                <a:tc>
                  <a:txBody>
                    <a:bodyPr/>
                    <a:lstStyle/>
                    <a:p>
                      <a:pPr>
                        <a:lnSpc>
                          <a:spcPct val="107000"/>
                        </a:lnSpc>
                        <a:spcAft>
                          <a:spcPts val="800"/>
                        </a:spcAft>
                        <a:buNone/>
                      </a:pPr>
                      <a:r>
                        <a:rPr lang="en-IN" sz="1400" kern="100">
                          <a:effectLst/>
                        </a:rPr>
                        <a:t>Training &amp; Support</a:t>
                      </a:r>
                      <a:endParaRPr lang="en-IN" sz="1400" kern="100">
                        <a:effectLst/>
                        <a:latin typeface="Aptos" panose="020B0004020202020204" pitchFamily="34" charset="0"/>
                        <a:ea typeface="Aptos" panose="020B0004020202020204" pitchFamily="34" charset="0"/>
                        <a:cs typeface="Mangal" panose="02040503050203030202" pitchFamily="18" charset="0"/>
                      </a:endParaRPr>
                    </a:p>
                  </a:txBody>
                  <a:tcPr marL="84898" marR="84898" marT="0" marB="0"/>
                </a:tc>
                <a:tc>
                  <a:txBody>
                    <a:bodyPr/>
                    <a:lstStyle/>
                    <a:p>
                      <a:pPr>
                        <a:lnSpc>
                          <a:spcPct val="107000"/>
                        </a:lnSpc>
                        <a:spcAft>
                          <a:spcPts val="800"/>
                        </a:spcAft>
                        <a:buNone/>
                      </a:pPr>
                      <a:r>
                        <a:rPr lang="en-IN" sz="1400" kern="100">
                          <a:effectLst/>
                        </a:rPr>
                        <a:t>Employee onboarding, Customer support Tool, and post -launch support</a:t>
                      </a:r>
                      <a:endParaRPr lang="en-IN" sz="1400" kern="100">
                        <a:effectLst/>
                        <a:latin typeface="Aptos" panose="020B0004020202020204" pitchFamily="34" charset="0"/>
                        <a:ea typeface="Aptos" panose="020B0004020202020204" pitchFamily="34" charset="0"/>
                        <a:cs typeface="Mangal" panose="02040503050203030202" pitchFamily="18" charset="0"/>
                      </a:endParaRPr>
                    </a:p>
                  </a:txBody>
                  <a:tcPr marL="84898" marR="84898" marT="0" marB="0"/>
                </a:tc>
                <a:tc>
                  <a:txBody>
                    <a:bodyPr/>
                    <a:lstStyle/>
                    <a:p>
                      <a:pPr>
                        <a:lnSpc>
                          <a:spcPct val="107000"/>
                        </a:lnSpc>
                        <a:spcAft>
                          <a:spcPts val="800"/>
                        </a:spcAft>
                        <a:buNone/>
                      </a:pPr>
                      <a:r>
                        <a:rPr lang="en-IN" sz="1400" kern="100">
                          <a:effectLst/>
                        </a:rPr>
                        <a:t>$800000</a:t>
                      </a:r>
                      <a:endParaRPr lang="en-IN" sz="1400" kern="100">
                        <a:effectLst/>
                        <a:latin typeface="Aptos" panose="020B0004020202020204" pitchFamily="34" charset="0"/>
                        <a:ea typeface="Aptos" panose="020B0004020202020204" pitchFamily="34" charset="0"/>
                        <a:cs typeface="Mangal" panose="02040503050203030202" pitchFamily="18" charset="0"/>
                      </a:endParaRPr>
                    </a:p>
                  </a:txBody>
                  <a:tcPr marL="84898" marR="84898" marT="0" marB="0"/>
                </a:tc>
                <a:extLst>
                  <a:ext uri="{0D108BD9-81ED-4DB2-BD59-A6C34878D82A}">
                    <a16:rowId xmlns:a16="http://schemas.microsoft.com/office/drawing/2014/main" val="1934301185"/>
                  </a:ext>
                </a:extLst>
              </a:tr>
              <a:tr h="1158532">
                <a:tc>
                  <a:txBody>
                    <a:bodyPr/>
                    <a:lstStyle/>
                    <a:p>
                      <a:pPr>
                        <a:lnSpc>
                          <a:spcPct val="107000"/>
                        </a:lnSpc>
                        <a:spcAft>
                          <a:spcPts val="800"/>
                        </a:spcAft>
                        <a:buNone/>
                      </a:pPr>
                      <a:r>
                        <a:rPr lang="en-IN" sz="1400" kern="100">
                          <a:effectLst/>
                        </a:rPr>
                        <a:t>Contingency</a:t>
                      </a:r>
                      <a:endParaRPr lang="en-IN" sz="1400" kern="100">
                        <a:effectLst/>
                        <a:latin typeface="Aptos" panose="020B0004020202020204" pitchFamily="34" charset="0"/>
                        <a:ea typeface="Aptos" panose="020B0004020202020204" pitchFamily="34" charset="0"/>
                        <a:cs typeface="Mangal" panose="02040503050203030202" pitchFamily="18" charset="0"/>
                      </a:endParaRPr>
                    </a:p>
                  </a:txBody>
                  <a:tcPr marL="84898" marR="84898" marT="0" marB="0"/>
                </a:tc>
                <a:tc>
                  <a:txBody>
                    <a:bodyPr/>
                    <a:lstStyle/>
                    <a:p>
                      <a:pPr>
                        <a:lnSpc>
                          <a:spcPct val="107000"/>
                        </a:lnSpc>
                        <a:spcAft>
                          <a:spcPts val="800"/>
                        </a:spcAft>
                        <a:buNone/>
                      </a:pPr>
                      <a:r>
                        <a:rPr lang="en-IN" sz="1400" kern="100">
                          <a:effectLst/>
                        </a:rPr>
                        <a:t>Buffer for unexpected expanses, scope changes and additional resource requirement</a:t>
                      </a:r>
                      <a:endParaRPr lang="en-IN" sz="1400" kern="100">
                        <a:effectLst/>
                        <a:latin typeface="Aptos" panose="020B0004020202020204" pitchFamily="34" charset="0"/>
                        <a:ea typeface="Aptos" panose="020B0004020202020204" pitchFamily="34" charset="0"/>
                        <a:cs typeface="Mangal" panose="02040503050203030202" pitchFamily="18" charset="0"/>
                      </a:endParaRPr>
                    </a:p>
                  </a:txBody>
                  <a:tcPr marL="84898" marR="84898" marT="0" marB="0"/>
                </a:tc>
                <a:tc>
                  <a:txBody>
                    <a:bodyPr/>
                    <a:lstStyle/>
                    <a:p>
                      <a:pPr>
                        <a:lnSpc>
                          <a:spcPct val="107000"/>
                        </a:lnSpc>
                        <a:spcAft>
                          <a:spcPts val="800"/>
                        </a:spcAft>
                        <a:buNone/>
                      </a:pPr>
                      <a:r>
                        <a:rPr lang="en-IN" sz="1400" kern="100" dirty="0">
                          <a:effectLst/>
                        </a:rPr>
                        <a:t>$500000</a:t>
                      </a:r>
                      <a:endParaRPr lang="en-IN" sz="1400" kern="100" dirty="0">
                        <a:effectLst/>
                        <a:latin typeface="Aptos" panose="020B0004020202020204" pitchFamily="34" charset="0"/>
                        <a:ea typeface="Aptos" panose="020B0004020202020204" pitchFamily="34" charset="0"/>
                        <a:cs typeface="Mangal" panose="02040503050203030202" pitchFamily="18" charset="0"/>
                      </a:endParaRPr>
                    </a:p>
                  </a:txBody>
                  <a:tcPr marL="84898" marR="84898" marT="0" marB="0"/>
                </a:tc>
                <a:extLst>
                  <a:ext uri="{0D108BD9-81ED-4DB2-BD59-A6C34878D82A}">
                    <a16:rowId xmlns:a16="http://schemas.microsoft.com/office/drawing/2014/main" val="3693864033"/>
                  </a:ext>
                </a:extLst>
              </a:tr>
            </a:tbl>
          </a:graphicData>
        </a:graphic>
      </p:graphicFrame>
    </p:spTree>
    <p:extLst>
      <p:ext uri="{BB962C8B-B14F-4D97-AF65-F5344CB8AC3E}">
        <p14:creationId xmlns:p14="http://schemas.microsoft.com/office/powerpoint/2010/main" val="957025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EB024-FA18-4A00-E676-F4AEC0A07EEB}"/>
              </a:ext>
            </a:extLst>
          </p:cNvPr>
          <p:cNvSpPr>
            <a:spLocks noGrp="1"/>
          </p:cNvSpPr>
          <p:nvPr>
            <p:ph type="title"/>
          </p:nvPr>
        </p:nvSpPr>
        <p:spPr/>
        <p:txBody>
          <a:bodyPr/>
          <a:lstStyle/>
          <a:p>
            <a:r>
              <a:rPr lang="en-US" dirty="0"/>
              <a:t>Technologies:</a:t>
            </a:r>
            <a:br>
              <a:rPr lang="en-IN" dirty="0"/>
            </a:br>
            <a:endParaRPr lang="en-IN" dirty="0"/>
          </a:p>
        </p:txBody>
      </p:sp>
      <p:sp>
        <p:nvSpPr>
          <p:cNvPr id="3" name="Content Placeholder 2">
            <a:extLst>
              <a:ext uri="{FF2B5EF4-FFF2-40B4-BE49-F238E27FC236}">
                <a16:creationId xmlns:a16="http://schemas.microsoft.com/office/drawing/2014/main" id="{28BEF22C-1208-8E28-9FF5-3396035AFB56}"/>
              </a:ext>
            </a:extLst>
          </p:cNvPr>
          <p:cNvSpPr>
            <a:spLocks noGrp="1"/>
          </p:cNvSpPr>
          <p:nvPr>
            <p:ph idx="1"/>
          </p:nvPr>
        </p:nvSpPr>
        <p:spPr/>
        <p:txBody>
          <a:bodyPr/>
          <a:lstStyle/>
          <a:p>
            <a:pPr lvl="0"/>
            <a:r>
              <a:rPr lang="en-US" dirty="0"/>
              <a:t>Java</a:t>
            </a:r>
            <a:endParaRPr lang="en-IN" dirty="0"/>
          </a:p>
          <a:p>
            <a:pPr lvl="0"/>
            <a:r>
              <a:rPr lang="en-US" dirty="0"/>
              <a:t>MySQL</a:t>
            </a:r>
            <a:endParaRPr lang="en-IN" dirty="0"/>
          </a:p>
          <a:p>
            <a:pPr lvl="0"/>
            <a:r>
              <a:rPr lang="en-US" dirty="0"/>
              <a:t>Microsoft Azure</a:t>
            </a:r>
            <a:endParaRPr lang="en-IN" dirty="0"/>
          </a:p>
          <a:p>
            <a:pPr lvl="0"/>
            <a:r>
              <a:rPr lang="en-US" dirty="0"/>
              <a:t>Google Cloud Platform</a:t>
            </a:r>
            <a:endParaRPr lang="en-IN" dirty="0"/>
          </a:p>
          <a:p>
            <a:pPr lvl="0"/>
            <a:r>
              <a:rPr lang="en-US" dirty="0"/>
              <a:t>GitHub and GitLab</a:t>
            </a:r>
            <a:endParaRPr lang="en-IN" dirty="0"/>
          </a:p>
          <a:p>
            <a:pPr lvl="0"/>
            <a:r>
              <a:rPr lang="en-US" dirty="0"/>
              <a:t>Jenkins (Automated Deployment)</a:t>
            </a:r>
            <a:endParaRPr lang="en-IN" dirty="0"/>
          </a:p>
          <a:p>
            <a:endParaRPr lang="en-IN" dirty="0"/>
          </a:p>
        </p:txBody>
      </p:sp>
    </p:spTree>
    <p:extLst>
      <p:ext uri="{BB962C8B-B14F-4D97-AF65-F5344CB8AC3E}">
        <p14:creationId xmlns:p14="http://schemas.microsoft.com/office/powerpoint/2010/main" val="4027213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39EB3-8A1A-6B4B-CA34-26A30D9284FB}"/>
              </a:ext>
            </a:extLst>
          </p:cNvPr>
          <p:cNvSpPr>
            <a:spLocks noGrp="1"/>
          </p:cNvSpPr>
          <p:nvPr>
            <p:ph type="title"/>
          </p:nvPr>
        </p:nvSpPr>
        <p:spPr>
          <a:xfrm>
            <a:off x="1451579" y="619462"/>
            <a:ext cx="9603275" cy="1049235"/>
          </a:xfrm>
        </p:spPr>
        <p:txBody>
          <a:bodyPr/>
          <a:lstStyle/>
          <a:p>
            <a:r>
              <a:rPr lang="en-IN" b="1" dirty="0"/>
              <a:t>Risks </a:t>
            </a:r>
            <a:br>
              <a:rPr lang="en-IN" dirty="0"/>
            </a:br>
            <a:endParaRPr lang="en-IN" dirty="0"/>
          </a:p>
        </p:txBody>
      </p:sp>
      <p:sp>
        <p:nvSpPr>
          <p:cNvPr id="3" name="Content Placeholder 2">
            <a:extLst>
              <a:ext uri="{FF2B5EF4-FFF2-40B4-BE49-F238E27FC236}">
                <a16:creationId xmlns:a16="http://schemas.microsoft.com/office/drawing/2014/main" id="{58378BA9-DD1B-A09F-7F2C-D79C49ACAD3D}"/>
              </a:ext>
            </a:extLst>
          </p:cNvPr>
          <p:cNvSpPr>
            <a:spLocks noGrp="1"/>
          </p:cNvSpPr>
          <p:nvPr>
            <p:ph idx="1"/>
          </p:nvPr>
        </p:nvSpPr>
        <p:spPr>
          <a:xfrm>
            <a:off x="254000" y="2120900"/>
            <a:ext cx="11684000" cy="4320838"/>
          </a:xfrm>
        </p:spPr>
        <p:txBody>
          <a:bodyPr>
            <a:normAutofit fontScale="25000" lnSpcReduction="20000"/>
          </a:bodyPr>
          <a:lstStyle/>
          <a:p>
            <a:pPr lvl="0"/>
            <a:r>
              <a:rPr lang="en-US" sz="5600" b="1" dirty="0"/>
              <a:t>Data Security &amp; Compliance</a:t>
            </a:r>
            <a:endParaRPr lang="en-IN" sz="5600" dirty="0"/>
          </a:p>
          <a:p>
            <a:r>
              <a:rPr lang="en-US" sz="5600" dirty="0"/>
              <a:t>Handling sensitive customer financial data across multiple geographies requires      strict compliance and other regulations.</a:t>
            </a:r>
            <a:endParaRPr lang="en-IN" sz="5600" dirty="0"/>
          </a:p>
          <a:p>
            <a:pPr lvl="0"/>
            <a:r>
              <a:rPr lang="en-US" sz="5600" b="1" i="1" dirty="0"/>
              <a:t>Mitigation:</a:t>
            </a:r>
            <a:r>
              <a:rPr lang="en-US" sz="5600" dirty="0"/>
              <a:t> Engage local compliance experts and conduct pilot rollouts in selected regions first.</a:t>
            </a:r>
            <a:endParaRPr lang="en-IN" sz="5600" dirty="0"/>
          </a:p>
          <a:p>
            <a:pPr lvl="0"/>
            <a:r>
              <a:rPr lang="en-US" sz="5600" b="1" dirty="0"/>
              <a:t>Technical Risk:</a:t>
            </a:r>
            <a:r>
              <a:rPr lang="en-US" sz="5600" dirty="0"/>
              <a:t> </a:t>
            </a:r>
            <a:r>
              <a:rPr lang="en-US" sz="5600" b="1" dirty="0"/>
              <a:t>System Performance &amp; Scalability</a:t>
            </a:r>
            <a:r>
              <a:rPr lang="en-US" sz="5600" dirty="0"/>
              <a:t> - The platform must handle high and large number of payment transactions efficiently without lag or downtime.</a:t>
            </a:r>
            <a:endParaRPr lang="en-IN" sz="5600" dirty="0"/>
          </a:p>
          <a:p>
            <a:pPr lvl="0"/>
            <a:r>
              <a:rPr lang="en-IN" sz="5600" dirty="0"/>
              <a:t>Network outage can affect productivity.</a:t>
            </a:r>
          </a:p>
          <a:p>
            <a:pPr lvl="0"/>
            <a:r>
              <a:rPr lang="en-US" sz="5600" b="1" dirty="0"/>
              <a:t>Timeline Risk</a:t>
            </a:r>
            <a:endParaRPr lang="en-IN" sz="5600" dirty="0"/>
          </a:p>
          <a:p>
            <a:pPr lvl="0"/>
            <a:r>
              <a:rPr lang="en-US" sz="5600" dirty="0"/>
              <a:t>Agile delivery may face delays if backlog prioritization is unclear or scope expands beyond MVP.</a:t>
            </a:r>
            <a:endParaRPr lang="en-IN" sz="5600" dirty="0"/>
          </a:p>
          <a:p>
            <a:pPr lvl="0"/>
            <a:r>
              <a:rPr lang="en-US" sz="5600" b="1" i="1" dirty="0"/>
              <a:t>Mitigation:</a:t>
            </a:r>
            <a:r>
              <a:rPr lang="en-US" sz="5600" b="1" dirty="0"/>
              <a:t> </a:t>
            </a:r>
            <a:r>
              <a:rPr lang="en-US" sz="5600" dirty="0"/>
              <a:t>Maintain a clear product roadmap, enforce sprint discipline, and apply strict change management.</a:t>
            </a:r>
            <a:endParaRPr lang="en-IN" sz="5600" dirty="0"/>
          </a:p>
          <a:p>
            <a:r>
              <a:rPr lang="en-US" sz="5600" b="1" dirty="0"/>
              <a:t>Reputational and Societal Risks – </a:t>
            </a:r>
            <a:endParaRPr lang="en-IN" sz="5600" dirty="0"/>
          </a:p>
          <a:p>
            <a:pPr lvl="0"/>
            <a:r>
              <a:rPr lang="en-IN" sz="5600" dirty="0"/>
              <a:t>Data migration issues leading to loss of historical lead data.</a:t>
            </a:r>
          </a:p>
          <a:p>
            <a:pPr lvl="0"/>
            <a:r>
              <a:rPr lang="en-IN" sz="5600" b="1" dirty="0"/>
              <a:t>Mitigate-</a:t>
            </a:r>
            <a:r>
              <a:rPr lang="en-IN" sz="5600" dirty="0"/>
              <a:t> Conduct backup and validation check before migration.</a:t>
            </a:r>
          </a:p>
          <a:p>
            <a:r>
              <a:rPr lang="en-IN" sz="5600" dirty="0"/>
              <a:t> </a:t>
            </a:r>
          </a:p>
          <a:p>
            <a:endParaRPr lang="en-IN" dirty="0"/>
          </a:p>
        </p:txBody>
      </p:sp>
    </p:spTree>
    <p:extLst>
      <p:ext uri="{BB962C8B-B14F-4D97-AF65-F5344CB8AC3E}">
        <p14:creationId xmlns:p14="http://schemas.microsoft.com/office/powerpoint/2010/main" val="21606507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43E7DF-527B-1EB3-92EC-3892861DA556}"/>
              </a:ext>
            </a:extLst>
          </p:cNvPr>
          <p:cNvSpPr>
            <a:spLocks noGrp="1"/>
          </p:cNvSpPr>
          <p:nvPr>
            <p:ph idx="1"/>
          </p:nvPr>
        </p:nvSpPr>
        <p:spPr>
          <a:xfrm>
            <a:off x="720973" y="892677"/>
            <a:ext cx="10572254" cy="5072645"/>
          </a:xfrm>
        </p:spPr>
        <p:txBody>
          <a:bodyPr>
            <a:normAutofit fontScale="92500" lnSpcReduction="20000"/>
          </a:bodyPr>
          <a:lstStyle/>
          <a:p>
            <a:pPr lvl="0"/>
            <a:r>
              <a:rPr lang="en-IN" dirty="0"/>
              <a:t>Incorrect data input can lead to duplicated transactions, missed deadlines, or discriminatory outputs, harming company's reputation for fairness and accuracy. </a:t>
            </a:r>
          </a:p>
          <a:p>
            <a:r>
              <a:rPr lang="en-IN" dirty="0"/>
              <a:t> </a:t>
            </a:r>
          </a:p>
          <a:p>
            <a:r>
              <a:rPr lang="en-IN" dirty="0"/>
              <a:t> </a:t>
            </a:r>
          </a:p>
          <a:p>
            <a:pPr lvl="0"/>
            <a:r>
              <a:rPr lang="en-US" b="1" dirty="0"/>
              <a:t>Project Risk:</a:t>
            </a:r>
            <a:r>
              <a:rPr lang="en-US" dirty="0"/>
              <a:t> </a:t>
            </a:r>
            <a:r>
              <a:rPr lang="en-US" b="1" dirty="0"/>
              <a:t>Scope Creep</a:t>
            </a:r>
            <a:r>
              <a:rPr lang="en-US" dirty="0"/>
              <a:t> - Frequent requirement changes can delay delivery, increase costs, and impact overall project timelines.</a:t>
            </a:r>
            <a:endParaRPr lang="en-IN" dirty="0"/>
          </a:p>
          <a:p>
            <a:r>
              <a:rPr lang="en-IN" b="1" dirty="0"/>
              <a:t>Dependencies:</a:t>
            </a:r>
            <a:endParaRPr lang="en-IN" dirty="0"/>
          </a:p>
          <a:p>
            <a:pPr lvl="0"/>
            <a:r>
              <a:rPr lang="en-US" b="1" dirty="0"/>
              <a:t>Technical Dependency:</a:t>
            </a:r>
            <a:r>
              <a:rPr lang="en-US" dirty="0"/>
              <a:t> </a:t>
            </a:r>
            <a:r>
              <a:rPr lang="en-US" b="1" dirty="0"/>
              <a:t>Cloud Infrastructure &amp; Security</a:t>
            </a:r>
            <a:r>
              <a:rPr lang="en-US" dirty="0"/>
              <a:t> – The system relies on</a:t>
            </a:r>
            <a:r>
              <a:rPr lang="en-US" b="1" dirty="0"/>
              <a:t> Azure</a:t>
            </a:r>
            <a:r>
              <a:rPr lang="en-US" dirty="0"/>
              <a:t> for hosting, ensuring scalability, security, and uptime.</a:t>
            </a:r>
            <a:endParaRPr lang="en-IN" dirty="0"/>
          </a:p>
          <a:p>
            <a:pPr lvl="0"/>
            <a:r>
              <a:rPr lang="en-US" b="1" dirty="0"/>
              <a:t>External Environment Dependency: </a:t>
            </a:r>
            <a:r>
              <a:rPr lang="en-US" dirty="0"/>
              <a:t>Government Policy and Priorities, Customer feedback, RM response time.</a:t>
            </a:r>
            <a:endParaRPr lang="en-IN" dirty="0"/>
          </a:p>
          <a:p>
            <a:pPr lvl="0"/>
            <a:r>
              <a:rPr lang="en-US" b="1" dirty="0"/>
              <a:t>Project Dependency:</a:t>
            </a:r>
            <a:r>
              <a:rPr lang="en-US" dirty="0"/>
              <a:t> </a:t>
            </a:r>
            <a:r>
              <a:rPr lang="en-US" b="1" dirty="0"/>
              <a:t>Cross-Functional Team Coordination</a:t>
            </a:r>
            <a:r>
              <a:rPr lang="en-US" dirty="0"/>
              <a:t> – Effective collaboration between business, development, QA, and DevOps teams is crucial for successful execution.</a:t>
            </a:r>
            <a:endParaRPr lang="en-IN" dirty="0"/>
          </a:p>
          <a:p>
            <a:endParaRPr lang="en-IN" dirty="0"/>
          </a:p>
        </p:txBody>
      </p:sp>
    </p:spTree>
    <p:extLst>
      <p:ext uri="{BB962C8B-B14F-4D97-AF65-F5344CB8AC3E}">
        <p14:creationId xmlns:p14="http://schemas.microsoft.com/office/powerpoint/2010/main" val="8018229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DD0B8-774F-8EBC-6EA8-F364EBE8CA0D}"/>
              </a:ext>
            </a:extLst>
          </p:cNvPr>
          <p:cNvSpPr>
            <a:spLocks noGrp="1"/>
          </p:cNvSpPr>
          <p:nvPr>
            <p:ph type="title"/>
          </p:nvPr>
        </p:nvSpPr>
        <p:spPr/>
        <p:txBody>
          <a:bodyPr>
            <a:normAutofit fontScale="90000"/>
          </a:bodyPr>
          <a:lstStyle/>
          <a:p>
            <a:r>
              <a:rPr lang="en-US" b="1" dirty="0"/>
              <a:t>To Be Completed by Appropriate Manager:</a:t>
            </a:r>
            <a:br>
              <a:rPr lang="en-IN" dirty="0"/>
            </a:br>
            <a:endParaRPr lang="en-IN" dirty="0"/>
          </a:p>
        </p:txBody>
      </p:sp>
      <p:sp>
        <p:nvSpPr>
          <p:cNvPr id="3" name="Content Placeholder 2">
            <a:extLst>
              <a:ext uri="{FF2B5EF4-FFF2-40B4-BE49-F238E27FC236}">
                <a16:creationId xmlns:a16="http://schemas.microsoft.com/office/drawing/2014/main" id="{881C6F91-72C1-4B43-A39B-38E25454A957}"/>
              </a:ext>
            </a:extLst>
          </p:cNvPr>
          <p:cNvSpPr>
            <a:spLocks noGrp="1"/>
          </p:cNvSpPr>
          <p:nvPr>
            <p:ph idx="1"/>
          </p:nvPr>
        </p:nvSpPr>
        <p:spPr/>
        <p:txBody>
          <a:bodyPr/>
          <a:lstStyle/>
          <a:p>
            <a:pPr marL="0" indent="0">
              <a:buNone/>
            </a:pPr>
            <a:r>
              <a:rPr lang="en-US" b="1" dirty="0"/>
              <a:t> </a:t>
            </a:r>
            <a:endParaRPr lang="en-IN" dirty="0"/>
          </a:p>
          <a:p>
            <a:r>
              <a:rPr lang="en-US" dirty="0"/>
              <a:t>Mr. Jack                                                                                                 </a:t>
            </a:r>
            <a:r>
              <a:rPr lang="en-US" dirty="0" err="1"/>
              <a:t>Mr</a:t>
            </a:r>
            <a:r>
              <a:rPr lang="en-US" dirty="0"/>
              <a:t> Ravi Yadav</a:t>
            </a:r>
            <a:endParaRPr lang="en-IN" dirty="0"/>
          </a:p>
          <a:p>
            <a:r>
              <a:rPr lang="en-US" b="1" dirty="0"/>
              <a:t>Project Sponsor                                                                                Project Manager</a:t>
            </a:r>
            <a:endParaRPr lang="en-IN" dirty="0"/>
          </a:p>
          <a:p>
            <a:endParaRPr lang="en-IN" dirty="0"/>
          </a:p>
        </p:txBody>
      </p:sp>
    </p:spTree>
    <p:extLst>
      <p:ext uri="{BB962C8B-B14F-4D97-AF65-F5344CB8AC3E}">
        <p14:creationId xmlns:p14="http://schemas.microsoft.com/office/powerpoint/2010/main" val="360881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03643-6C1B-3BE6-4867-DFA80B59F224}"/>
              </a:ext>
            </a:extLst>
          </p:cNvPr>
          <p:cNvSpPr>
            <a:spLocks noGrp="1"/>
          </p:cNvSpPr>
          <p:nvPr>
            <p:ph type="title"/>
          </p:nvPr>
        </p:nvSpPr>
        <p:spPr/>
        <p:txBody>
          <a:bodyPr/>
          <a:lstStyle/>
          <a:p>
            <a:r>
              <a:rPr lang="en-IN" b="1" dirty="0"/>
              <a:t>Current Scenario: </a:t>
            </a:r>
            <a:br>
              <a:rPr lang="en-IN" dirty="0"/>
            </a:br>
            <a:endParaRPr lang="en-IN" dirty="0"/>
          </a:p>
        </p:txBody>
      </p:sp>
      <p:sp>
        <p:nvSpPr>
          <p:cNvPr id="3" name="Content Placeholder 2">
            <a:extLst>
              <a:ext uri="{FF2B5EF4-FFF2-40B4-BE49-F238E27FC236}">
                <a16:creationId xmlns:a16="http://schemas.microsoft.com/office/drawing/2014/main" id="{8E3C0C24-AA91-EB50-10BB-512B50E74678}"/>
              </a:ext>
            </a:extLst>
          </p:cNvPr>
          <p:cNvSpPr>
            <a:spLocks noGrp="1"/>
          </p:cNvSpPr>
          <p:nvPr>
            <p:ph idx="1"/>
          </p:nvPr>
        </p:nvSpPr>
        <p:spPr>
          <a:xfrm>
            <a:off x="1451579" y="2015732"/>
            <a:ext cx="9902221" cy="3764582"/>
          </a:xfrm>
        </p:spPr>
        <p:txBody>
          <a:bodyPr>
            <a:normAutofit fontScale="92500" lnSpcReduction="20000"/>
          </a:bodyPr>
          <a:lstStyle/>
          <a:p>
            <a:pPr lvl="0"/>
            <a:r>
              <a:rPr lang="en-IN" dirty="0"/>
              <a:t>In the current scenario the operator sorts the payment based on payment category such as restricted fund, insufficient fund and based on that the operator Releases the payment, draft the mail to RM, send reminders and update status manually. This manual operation Involves more resources and consume more time. On a high-volume day in the month end or in the starting of the month when huge  payments are received, the payment is not released on time, the day when there is a resource crisis the high priority payments are not filtered as sometimes operator is busy with checking responses of RM or drafting mails to RM (Relationship Manager)</a:t>
            </a:r>
          </a:p>
          <a:p>
            <a:r>
              <a:rPr lang="en-IN" b="1" dirty="0"/>
              <a:t>Business Demand:</a:t>
            </a:r>
            <a:endParaRPr lang="en-IN" dirty="0"/>
          </a:p>
          <a:p>
            <a:pPr lvl="0"/>
            <a:r>
              <a:rPr lang="en-US" dirty="0"/>
              <a:t>Meeting the SLA and quick client service.</a:t>
            </a:r>
            <a:endParaRPr lang="en-IN" dirty="0"/>
          </a:p>
          <a:p>
            <a:pPr lvl="0"/>
            <a:r>
              <a:rPr lang="en-IN" dirty="0"/>
              <a:t>Minimize human error, identify bottlenecks, and free up teams to focus on higher-value, complex work.</a:t>
            </a:r>
          </a:p>
          <a:p>
            <a:endParaRPr lang="en-IN" dirty="0"/>
          </a:p>
        </p:txBody>
      </p:sp>
    </p:spTree>
    <p:extLst>
      <p:ext uri="{BB962C8B-B14F-4D97-AF65-F5344CB8AC3E}">
        <p14:creationId xmlns:p14="http://schemas.microsoft.com/office/powerpoint/2010/main" val="1481285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1CD35-86B8-DA05-FE30-62D0CF38B525}"/>
              </a:ext>
            </a:extLst>
          </p:cNvPr>
          <p:cNvSpPr>
            <a:spLocks noGrp="1"/>
          </p:cNvSpPr>
          <p:nvPr>
            <p:ph type="title"/>
          </p:nvPr>
        </p:nvSpPr>
        <p:spPr/>
        <p:txBody>
          <a:bodyPr/>
          <a:lstStyle/>
          <a:p>
            <a:r>
              <a:rPr lang="en-IN" dirty="0"/>
              <a:t>PROBLEM</a:t>
            </a:r>
          </a:p>
        </p:txBody>
      </p:sp>
      <p:sp>
        <p:nvSpPr>
          <p:cNvPr id="3" name="Content Placeholder 2">
            <a:extLst>
              <a:ext uri="{FF2B5EF4-FFF2-40B4-BE49-F238E27FC236}">
                <a16:creationId xmlns:a16="http://schemas.microsoft.com/office/drawing/2014/main" id="{6191A48A-BB27-CA64-855C-904A3E8CB67C}"/>
              </a:ext>
            </a:extLst>
          </p:cNvPr>
          <p:cNvSpPr>
            <a:spLocks noGrp="1"/>
          </p:cNvSpPr>
          <p:nvPr>
            <p:ph idx="1"/>
          </p:nvPr>
        </p:nvSpPr>
        <p:spPr/>
        <p:txBody>
          <a:bodyPr/>
          <a:lstStyle/>
          <a:p>
            <a:r>
              <a:rPr lang="en-IN" b="1" dirty="0"/>
              <a:t>Problems:</a:t>
            </a:r>
            <a:endParaRPr lang="en-IN" dirty="0"/>
          </a:p>
          <a:p>
            <a:pPr lvl="0"/>
            <a:r>
              <a:rPr lang="en-US" b="1" dirty="0"/>
              <a:t>Delayed Customer Response</a:t>
            </a:r>
            <a:r>
              <a:rPr lang="en-US" dirty="0"/>
              <a:t>: Slow manual payment processing causing delay in release payment, prevents smooth operation and thus leads to customer dissatisfaction. </a:t>
            </a:r>
            <a:endParaRPr lang="en-IN" dirty="0"/>
          </a:p>
          <a:p>
            <a:pPr lvl="0"/>
            <a:r>
              <a:rPr lang="en-US" b="1" dirty="0"/>
              <a:t>Ineffective Resource Management: </a:t>
            </a:r>
            <a:r>
              <a:rPr lang="en-IN" dirty="0"/>
              <a:t>Manual processes are prone to human error, and difficult to maintain consistency in quality. </a:t>
            </a:r>
          </a:p>
          <a:p>
            <a:pPr lvl="0"/>
            <a:r>
              <a:rPr lang="en-IN" b="1" dirty="0"/>
              <a:t>Resource Engagement</a:t>
            </a:r>
            <a:r>
              <a:rPr lang="en-IN" dirty="0"/>
              <a:t>: After the payment is released by maker or operator the checker is involved for quality checking (QC)and human error is still not avoided even after 4 eyes checking. </a:t>
            </a:r>
          </a:p>
          <a:p>
            <a:endParaRPr lang="en-IN" dirty="0"/>
          </a:p>
        </p:txBody>
      </p:sp>
    </p:spTree>
    <p:extLst>
      <p:ext uri="{BB962C8B-B14F-4D97-AF65-F5344CB8AC3E}">
        <p14:creationId xmlns:p14="http://schemas.microsoft.com/office/powerpoint/2010/main" val="3605869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138F96-C81C-F1A5-D715-3FCEE37C169F}"/>
              </a:ext>
            </a:extLst>
          </p:cNvPr>
          <p:cNvSpPr>
            <a:spLocks noGrp="1"/>
          </p:cNvSpPr>
          <p:nvPr>
            <p:ph type="title"/>
          </p:nvPr>
        </p:nvSpPr>
        <p:spPr>
          <a:xfrm>
            <a:off x="849683" y="1240076"/>
            <a:ext cx="2727813" cy="4584527"/>
          </a:xfrm>
        </p:spPr>
        <p:txBody>
          <a:bodyPr>
            <a:normAutofit/>
          </a:bodyPr>
          <a:lstStyle/>
          <a:p>
            <a:r>
              <a:rPr lang="en-US" sz="2200" b="1" dirty="0">
                <a:solidFill>
                  <a:srgbClr val="FFFFFF"/>
                </a:solidFill>
              </a:rPr>
              <a:t>Opportunities:</a:t>
            </a:r>
            <a:br>
              <a:rPr lang="en-IN" sz="2200" dirty="0">
                <a:solidFill>
                  <a:srgbClr val="FFFFFF"/>
                </a:solidFill>
              </a:rPr>
            </a:br>
            <a:endParaRPr lang="en-IN" sz="2200" dirty="0">
              <a:solidFill>
                <a:srgbClr val="FFFFFF"/>
              </a:solidFill>
            </a:endParaRPr>
          </a:p>
        </p:txBody>
      </p:sp>
      <p:sp>
        <p:nvSpPr>
          <p:cNvPr id="3" name="Content Placeholder 2">
            <a:extLst>
              <a:ext uri="{FF2B5EF4-FFF2-40B4-BE49-F238E27FC236}">
                <a16:creationId xmlns:a16="http://schemas.microsoft.com/office/drawing/2014/main" id="{EB3CD847-F066-AFB9-7E55-20858408B461}"/>
              </a:ext>
            </a:extLst>
          </p:cNvPr>
          <p:cNvSpPr>
            <a:spLocks noGrp="1"/>
          </p:cNvSpPr>
          <p:nvPr>
            <p:ph idx="1"/>
          </p:nvPr>
        </p:nvSpPr>
        <p:spPr>
          <a:xfrm>
            <a:off x="4062128" y="0"/>
            <a:ext cx="7923044" cy="6945085"/>
          </a:xfrm>
        </p:spPr>
        <p:txBody>
          <a:bodyPr anchor="t">
            <a:normAutofit fontScale="32500" lnSpcReduction="20000"/>
          </a:bodyPr>
          <a:lstStyle/>
          <a:p>
            <a:pPr>
              <a:lnSpc>
                <a:spcPct val="110000"/>
              </a:lnSpc>
            </a:pPr>
            <a:r>
              <a:rPr lang="en-IN" sz="3500" b="1" dirty="0"/>
              <a:t>1. Increased Efficiency and Productivity:</a:t>
            </a:r>
            <a:endParaRPr lang="en-IN" sz="3500" dirty="0"/>
          </a:p>
          <a:p>
            <a:pPr lvl="0">
              <a:lnSpc>
                <a:spcPct val="110000"/>
              </a:lnSpc>
            </a:pPr>
            <a:r>
              <a:rPr lang="en-IN" sz="3500" b="1" dirty="0"/>
              <a:t>Streamlining Processes:</a:t>
            </a:r>
            <a:endParaRPr lang="en-IN" sz="3500" dirty="0"/>
          </a:p>
          <a:p>
            <a:pPr>
              <a:lnSpc>
                <a:spcPct val="110000"/>
              </a:lnSpc>
            </a:pPr>
            <a:r>
              <a:rPr lang="en-IN" sz="3500" dirty="0"/>
              <a:t>Automation tools can automate repetitive tasks like data entry, report generation, freeing up human resources for more strategic work. </a:t>
            </a:r>
          </a:p>
          <a:p>
            <a:pPr lvl="0">
              <a:lnSpc>
                <a:spcPct val="110000"/>
              </a:lnSpc>
            </a:pPr>
            <a:r>
              <a:rPr lang="en-IN" sz="3500" b="1" dirty="0"/>
              <a:t>Reduced Manual Effort:</a:t>
            </a:r>
            <a:endParaRPr lang="en-IN" sz="3500" dirty="0"/>
          </a:p>
          <a:p>
            <a:pPr>
              <a:lnSpc>
                <a:spcPct val="110000"/>
              </a:lnSpc>
            </a:pPr>
            <a:r>
              <a:rPr lang="en-IN" sz="3500" dirty="0"/>
              <a:t>By automating tasks, businesses can significantly reduce the amount of manual labour required, leading to cost savings and increased output. </a:t>
            </a:r>
          </a:p>
          <a:p>
            <a:pPr lvl="0">
              <a:lnSpc>
                <a:spcPct val="110000"/>
              </a:lnSpc>
            </a:pPr>
            <a:r>
              <a:rPr lang="en-IN" sz="3500" b="1" dirty="0"/>
              <a:t>Minimizing Errors:</a:t>
            </a:r>
            <a:endParaRPr lang="en-IN" sz="3500" dirty="0"/>
          </a:p>
          <a:p>
            <a:pPr>
              <a:lnSpc>
                <a:spcPct val="110000"/>
              </a:lnSpc>
            </a:pPr>
            <a:r>
              <a:rPr lang="en-IN" sz="3500" dirty="0"/>
              <a:t>Automated processes are less prone to human error, resulting in more accurate and reliable outcomes. </a:t>
            </a:r>
          </a:p>
          <a:p>
            <a:pPr lvl="0">
              <a:lnSpc>
                <a:spcPct val="110000"/>
              </a:lnSpc>
            </a:pPr>
            <a:r>
              <a:rPr lang="en-IN" sz="3500" b="1" dirty="0"/>
              <a:t>Faster Turnaround Times:</a:t>
            </a:r>
            <a:endParaRPr lang="en-IN" sz="3500" dirty="0"/>
          </a:p>
          <a:p>
            <a:pPr>
              <a:lnSpc>
                <a:spcPct val="110000"/>
              </a:lnSpc>
            </a:pPr>
            <a:r>
              <a:rPr lang="en-IN" sz="3500" dirty="0"/>
              <a:t>Automation can speed up processes, leading to quicker delivery of products and services, and faster response times to customer inquiries. </a:t>
            </a:r>
          </a:p>
          <a:p>
            <a:pPr lvl="0">
              <a:lnSpc>
                <a:spcPct val="110000"/>
              </a:lnSpc>
            </a:pPr>
            <a:r>
              <a:rPr lang="en-IN" sz="3500" b="1" dirty="0"/>
              <a:t>Improved Scalability:</a:t>
            </a:r>
            <a:endParaRPr lang="en-IN" sz="3500" dirty="0"/>
          </a:p>
          <a:p>
            <a:pPr>
              <a:lnSpc>
                <a:spcPct val="110000"/>
              </a:lnSpc>
            </a:pPr>
            <a:r>
              <a:rPr lang="en-IN" sz="3500" dirty="0"/>
              <a:t>Automation allows businesses to handle increased workload and growth more efficiently, without needing to proportionally increase headcount. </a:t>
            </a:r>
          </a:p>
          <a:p>
            <a:pPr>
              <a:lnSpc>
                <a:spcPct val="110000"/>
              </a:lnSpc>
            </a:pPr>
            <a:r>
              <a:rPr lang="en-IN" sz="3500" b="1" dirty="0"/>
              <a:t>2. Cost Reduction:</a:t>
            </a:r>
            <a:endParaRPr lang="en-IN" sz="3500" dirty="0"/>
          </a:p>
          <a:p>
            <a:pPr lvl="0">
              <a:lnSpc>
                <a:spcPct val="110000"/>
              </a:lnSpc>
            </a:pPr>
            <a:r>
              <a:rPr lang="en-IN" sz="3500" b="1" dirty="0"/>
              <a:t>Lower Labor Costs:</a:t>
            </a:r>
            <a:endParaRPr lang="en-IN" sz="3500" dirty="0"/>
          </a:p>
          <a:p>
            <a:pPr>
              <a:lnSpc>
                <a:spcPct val="110000"/>
              </a:lnSpc>
            </a:pPr>
            <a:r>
              <a:rPr lang="en-IN" sz="3500" dirty="0"/>
              <a:t>      Automating tasks reduces the need for manual labour.</a:t>
            </a:r>
          </a:p>
          <a:p>
            <a:pPr>
              <a:lnSpc>
                <a:spcPct val="110000"/>
              </a:lnSpc>
            </a:pPr>
            <a:r>
              <a:rPr lang="en-IN" sz="3500" b="1" dirty="0"/>
              <a:t>3. Enhanced Customer Experience:</a:t>
            </a:r>
            <a:endParaRPr lang="en-IN" sz="3500" dirty="0"/>
          </a:p>
          <a:p>
            <a:pPr lvl="0">
              <a:lnSpc>
                <a:spcPct val="110000"/>
              </a:lnSpc>
            </a:pPr>
            <a:r>
              <a:rPr lang="en-IN" sz="3500" b="1" dirty="0"/>
              <a:t>Faster Response Times:</a:t>
            </a:r>
            <a:endParaRPr lang="en-IN" sz="3500" dirty="0"/>
          </a:p>
          <a:p>
            <a:pPr>
              <a:lnSpc>
                <a:spcPct val="110000"/>
              </a:lnSpc>
            </a:pPr>
            <a:r>
              <a:rPr lang="en-IN" sz="3500" dirty="0"/>
              <a:t>Automated systems can provide instant responses to customer inquiries, leading to higher customer satisfaction.</a:t>
            </a:r>
          </a:p>
          <a:p>
            <a:pPr lvl="0">
              <a:lnSpc>
                <a:spcPct val="110000"/>
              </a:lnSpc>
            </a:pPr>
            <a:r>
              <a:rPr lang="en-IN" sz="3500" b="1" dirty="0"/>
              <a:t>Improved Customer Service:</a:t>
            </a:r>
            <a:endParaRPr lang="en-IN" sz="3500" dirty="0"/>
          </a:p>
          <a:p>
            <a:pPr>
              <a:lnSpc>
                <a:spcPct val="110000"/>
              </a:lnSpc>
            </a:pPr>
            <a:r>
              <a:rPr lang="en-IN" sz="3500" dirty="0"/>
              <a:t>Automation can improve the overall customer service experience by streamlining processes and providing faster, more efficient service. </a:t>
            </a:r>
          </a:p>
          <a:p>
            <a:pPr>
              <a:lnSpc>
                <a:spcPct val="110000"/>
              </a:lnSpc>
            </a:pPr>
            <a:r>
              <a:rPr lang="en-IN" sz="3500" b="1" dirty="0"/>
              <a:t>4. Improved Employee Satisfaction:</a:t>
            </a:r>
            <a:endParaRPr lang="en-IN" sz="3500" dirty="0"/>
          </a:p>
          <a:p>
            <a:pPr lvl="0">
              <a:lnSpc>
                <a:spcPct val="110000"/>
              </a:lnSpc>
            </a:pPr>
            <a:r>
              <a:rPr lang="en-IN" sz="3500" b="1" dirty="0"/>
              <a:t>Reduced Workload:</a:t>
            </a:r>
            <a:endParaRPr lang="en-IN" sz="3500" dirty="0"/>
          </a:p>
          <a:p>
            <a:pPr>
              <a:lnSpc>
                <a:spcPct val="110000"/>
              </a:lnSpc>
            </a:pPr>
            <a:r>
              <a:rPr lang="en-IN" sz="3500" dirty="0"/>
              <a:t>Automation can reduce the burden of repetitive tasks, allowing employees to focus on more engaging and challenging work.</a:t>
            </a:r>
          </a:p>
          <a:p>
            <a:pPr>
              <a:lnSpc>
                <a:spcPct val="110000"/>
              </a:lnSpc>
            </a:pPr>
            <a:endParaRPr lang="en-IN" sz="500" dirty="0"/>
          </a:p>
        </p:txBody>
      </p:sp>
    </p:spTree>
    <p:extLst>
      <p:ext uri="{BB962C8B-B14F-4D97-AF65-F5344CB8AC3E}">
        <p14:creationId xmlns:p14="http://schemas.microsoft.com/office/powerpoint/2010/main" val="30790546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89CC4-9727-CD5A-3397-85C2B43F4629}"/>
              </a:ext>
            </a:extLst>
          </p:cNvPr>
          <p:cNvSpPr>
            <a:spLocks noGrp="1"/>
          </p:cNvSpPr>
          <p:nvPr>
            <p:ph type="title"/>
          </p:nvPr>
        </p:nvSpPr>
        <p:spPr/>
        <p:txBody>
          <a:bodyPr/>
          <a:lstStyle/>
          <a:p>
            <a:r>
              <a:rPr lang="en-US" b="1" dirty="0"/>
              <a:t>Purpose Statement:</a:t>
            </a:r>
            <a:br>
              <a:rPr lang="en-IN" dirty="0"/>
            </a:br>
            <a:endParaRPr lang="en-IN" dirty="0"/>
          </a:p>
        </p:txBody>
      </p:sp>
      <p:sp>
        <p:nvSpPr>
          <p:cNvPr id="3" name="Content Placeholder 2">
            <a:extLst>
              <a:ext uri="{FF2B5EF4-FFF2-40B4-BE49-F238E27FC236}">
                <a16:creationId xmlns:a16="http://schemas.microsoft.com/office/drawing/2014/main" id="{73CF89F1-ECBD-1E8A-28B2-2C07FBC3A111}"/>
              </a:ext>
            </a:extLst>
          </p:cNvPr>
          <p:cNvSpPr>
            <a:spLocks noGrp="1"/>
          </p:cNvSpPr>
          <p:nvPr>
            <p:ph idx="1"/>
          </p:nvPr>
        </p:nvSpPr>
        <p:spPr/>
        <p:txBody>
          <a:bodyPr/>
          <a:lstStyle/>
          <a:p>
            <a:r>
              <a:rPr lang="en-US" dirty="0"/>
              <a:t>To develop an automation tool which will replace </a:t>
            </a:r>
            <a:r>
              <a:rPr lang="en-IN" dirty="0"/>
              <a:t>manual, repetitive tasks with automated processes, reducing the time and effort required to complete them. Automation tools streamline processes by improving overall productivity, minimizing human errors, strengthen</a:t>
            </a:r>
            <a:r>
              <a:rPr lang="en-US" dirty="0"/>
              <a:t> customer loyalty while driving sustainable revenue growth exp and global reach</a:t>
            </a:r>
            <a:endParaRPr lang="en-IN" dirty="0"/>
          </a:p>
          <a:p>
            <a:endParaRPr lang="en-IN" dirty="0"/>
          </a:p>
        </p:txBody>
      </p:sp>
    </p:spTree>
    <p:extLst>
      <p:ext uri="{BB962C8B-B14F-4D97-AF65-F5344CB8AC3E}">
        <p14:creationId xmlns:p14="http://schemas.microsoft.com/office/powerpoint/2010/main" val="733701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42847-51AD-7F3F-4FCB-71CA3A3693F0}"/>
              </a:ext>
            </a:extLst>
          </p:cNvPr>
          <p:cNvSpPr>
            <a:spLocks noGrp="1"/>
          </p:cNvSpPr>
          <p:nvPr>
            <p:ph type="title"/>
          </p:nvPr>
        </p:nvSpPr>
        <p:spPr/>
        <p:txBody>
          <a:bodyPr/>
          <a:lstStyle/>
          <a:p>
            <a:r>
              <a:rPr lang="en-IN" b="1" dirty="0"/>
              <a:t>Project Objectives:</a:t>
            </a:r>
            <a:br>
              <a:rPr lang="en-IN" dirty="0"/>
            </a:br>
            <a:endParaRPr lang="en-IN" dirty="0"/>
          </a:p>
        </p:txBody>
      </p:sp>
      <p:sp>
        <p:nvSpPr>
          <p:cNvPr id="3" name="Content Placeholder 2">
            <a:extLst>
              <a:ext uri="{FF2B5EF4-FFF2-40B4-BE49-F238E27FC236}">
                <a16:creationId xmlns:a16="http://schemas.microsoft.com/office/drawing/2014/main" id="{C6E530FF-04C5-B410-4394-10AF3DAED0AF}"/>
              </a:ext>
            </a:extLst>
          </p:cNvPr>
          <p:cNvSpPr>
            <a:spLocks noGrp="1"/>
          </p:cNvSpPr>
          <p:nvPr>
            <p:ph idx="1"/>
          </p:nvPr>
        </p:nvSpPr>
        <p:spPr/>
        <p:txBody>
          <a:bodyPr>
            <a:normAutofit fontScale="85000" lnSpcReduction="10000"/>
          </a:bodyPr>
          <a:lstStyle/>
          <a:p>
            <a:pPr lvl="0"/>
            <a:r>
              <a:rPr lang="en-US" b="1" dirty="0"/>
              <a:t>Reduce Processing Time: </a:t>
            </a:r>
            <a:r>
              <a:rPr lang="en-US" dirty="0"/>
              <a:t>Decrease the average time taken for processing Bulk payment.</a:t>
            </a:r>
            <a:endParaRPr lang="en-IN" dirty="0"/>
          </a:p>
          <a:p>
            <a:pPr lvl="0"/>
            <a:r>
              <a:rPr lang="en-US" b="1" dirty="0"/>
              <a:t>Improve Prediction Accuracy: </a:t>
            </a:r>
            <a:r>
              <a:rPr lang="en-US" dirty="0"/>
              <a:t>Achieve a 100% accuracy rate in payment release.</a:t>
            </a:r>
            <a:endParaRPr lang="en-IN" dirty="0"/>
          </a:p>
          <a:p>
            <a:pPr lvl="0"/>
            <a:r>
              <a:rPr lang="en-US" b="1" dirty="0"/>
              <a:t>Increase Target customer: </a:t>
            </a:r>
            <a:r>
              <a:rPr lang="en-US" dirty="0"/>
              <a:t>By reducing processing time and achieving 100% quality we can expand business and can reach more target customers.</a:t>
            </a:r>
            <a:endParaRPr lang="en-IN" dirty="0"/>
          </a:p>
          <a:p>
            <a:pPr lvl="0"/>
            <a:r>
              <a:rPr lang="en-US" b="1" dirty="0"/>
              <a:t>Enhance Operational Efficiency: </a:t>
            </a:r>
            <a:r>
              <a:rPr lang="en-US" dirty="0"/>
              <a:t>Reduce the man-hours spent on manual processing and reporting by 50% </a:t>
            </a:r>
            <a:r>
              <a:rPr lang="en-IN" dirty="0"/>
              <a:t>helps optimize resource allocation by identifying inefficiencies and bottlenecks in workflows. </a:t>
            </a:r>
          </a:p>
          <a:p>
            <a:pPr lvl="0"/>
            <a:r>
              <a:rPr lang="en-US" b="1" dirty="0"/>
              <a:t>Strategic and long-term objectives: </a:t>
            </a:r>
            <a:r>
              <a:rPr lang="en-IN" dirty="0"/>
              <a:t>Achieving cost savings, faster time-to customer service, improved product quality through early bug detection, enhanced resource utilization, allows businesses to remain competitive by freeing human resources for more complex, strategic, and innovative tasks.</a:t>
            </a:r>
            <a:r>
              <a:rPr lang="en-IN" b="1" dirty="0"/>
              <a:t> </a:t>
            </a:r>
            <a:endParaRPr lang="en-IN" dirty="0"/>
          </a:p>
          <a:p>
            <a:endParaRPr lang="en-IN" dirty="0"/>
          </a:p>
        </p:txBody>
      </p:sp>
    </p:spTree>
    <p:extLst>
      <p:ext uri="{BB962C8B-B14F-4D97-AF65-F5344CB8AC3E}">
        <p14:creationId xmlns:p14="http://schemas.microsoft.com/office/powerpoint/2010/main" val="1825569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C9E5B-BA81-C377-BE03-E0F0CBCF5836}"/>
              </a:ext>
            </a:extLst>
          </p:cNvPr>
          <p:cNvSpPr>
            <a:spLocks noGrp="1"/>
          </p:cNvSpPr>
          <p:nvPr>
            <p:ph type="title"/>
          </p:nvPr>
        </p:nvSpPr>
        <p:spPr/>
        <p:txBody>
          <a:bodyPr/>
          <a:lstStyle/>
          <a:p>
            <a:r>
              <a:rPr lang="en-US" b="1" dirty="0"/>
              <a:t>Success Criteria:</a:t>
            </a:r>
            <a:br>
              <a:rPr lang="en-IN" dirty="0"/>
            </a:br>
            <a:endParaRPr lang="en-IN" dirty="0"/>
          </a:p>
        </p:txBody>
      </p:sp>
      <p:sp>
        <p:nvSpPr>
          <p:cNvPr id="3" name="Content Placeholder 2">
            <a:extLst>
              <a:ext uri="{FF2B5EF4-FFF2-40B4-BE49-F238E27FC236}">
                <a16:creationId xmlns:a16="http://schemas.microsoft.com/office/drawing/2014/main" id="{0149EA94-5E6E-C686-D123-FCDF4EA661EE}"/>
              </a:ext>
            </a:extLst>
          </p:cNvPr>
          <p:cNvSpPr>
            <a:spLocks noGrp="1"/>
          </p:cNvSpPr>
          <p:nvPr>
            <p:ph idx="1"/>
          </p:nvPr>
        </p:nvSpPr>
        <p:spPr/>
        <p:txBody>
          <a:bodyPr/>
          <a:lstStyle/>
          <a:p>
            <a:pPr lvl="0"/>
            <a:r>
              <a:rPr lang="en-US" b="1" dirty="0"/>
              <a:t>Business Goals: </a:t>
            </a:r>
            <a:r>
              <a:rPr lang="en-US" dirty="0"/>
              <a:t>Measured by the SMART Objectives (detection time, data accuracy, user engagement, tool accuracy).  </a:t>
            </a:r>
            <a:endParaRPr lang="en-IN" dirty="0"/>
          </a:p>
          <a:p>
            <a:pPr lvl="0"/>
            <a:r>
              <a:rPr lang="en-US" b="1" dirty="0"/>
              <a:t>Stakeholder Satisfaction: </a:t>
            </a:r>
            <a:r>
              <a:rPr lang="en-US" dirty="0"/>
              <a:t>Overall satisfaction rate among key user Operators and customers and business.</a:t>
            </a:r>
            <a:endParaRPr lang="en-IN" dirty="0"/>
          </a:p>
          <a:p>
            <a:pPr lvl="0"/>
            <a:r>
              <a:rPr lang="en-US" b="1" dirty="0"/>
              <a:t> System Performance: </a:t>
            </a:r>
            <a:r>
              <a:rPr lang="en-IN" dirty="0"/>
              <a:t>For automation tool, processing time can be reduced by as much as 90% compared to manual processing, indicating significant performance gains.</a:t>
            </a:r>
            <a:r>
              <a:rPr lang="en-IN" b="1" dirty="0"/>
              <a:t> </a:t>
            </a:r>
            <a:endParaRPr lang="en-IN" dirty="0"/>
          </a:p>
          <a:p>
            <a:endParaRPr lang="en-IN" dirty="0"/>
          </a:p>
        </p:txBody>
      </p:sp>
    </p:spTree>
    <p:extLst>
      <p:ext uri="{BB962C8B-B14F-4D97-AF65-F5344CB8AC3E}">
        <p14:creationId xmlns:p14="http://schemas.microsoft.com/office/powerpoint/2010/main" val="2647372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51CA0-09CD-BE7A-73B3-EADA25521FCF}"/>
              </a:ext>
            </a:extLst>
          </p:cNvPr>
          <p:cNvSpPr>
            <a:spLocks noGrp="1"/>
          </p:cNvSpPr>
          <p:nvPr>
            <p:ph type="title"/>
          </p:nvPr>
        </p:nvSpPr>
        <p:spPr/>
        <p:txBody>
          <a:bodyPr/>
          <a:lstStyle/>
          <a:p>
            <a:r>
              <a:rPr lang="en-US" b="1" dirty="0"/>
              <a:t>Methods And Approaches:</a:t>
            </a:r>
            <a:br>
              <a:rPr lang="en-IN" dirty="0"/>
            </a:br>
            <a:endParaRPr lang="en-IN" dirty="0"/>
          </a:p>
        </p:txBody>
      </p:sp>
      <p:sp>
        <p:nvSpPr>
          <p:cNvPr id="3" name="Content Placeholder 2">
            <a:extLst>
              <a:ext uri="{FF2B5EF4-FFF2-40B4-BE49-F238E27FC236}">
                <a16:creationId xmlns:a16="http://schemas.microsoft.com/office/drawing/2014/main" id="{F41FD3E2-F8D7-641A-4A18-7D36C4A781CF}"/>
              </a:ext>
            </a:extLst>
          </p:cNvPr>
          <p:cNvSpPr>
            <a:spLocks noGrp="1"/>
          </p:cNvSpPr>
          <p:nvPr>
            <p:ph idx="1"/>
          </p:nvPr>
        </p:nvSpPr>
        <p:spPr/>
        <p:txBody>
          <a:bodyPr>
            <a:normAutofit fontScale="70000" lnSpcReduction="20000"/>
          </a:bodyPr>
          <a:lstStyle/>
          <a:p>
            <a:pPr lvl="0"/>
            <a:r>
              <a:rPr lang="en-US" b="1" dirty="0"/>
              <a:t>User Story Mapping: </a:t>
            </a:r>
            <a:r>
              <a:rPr lang="en-US" dirty="0"/>
              <a:t>Develop epics and user stories for all tool user .</a:t>
            </a:r>
            <a:endParaRPr lang="en-IN" dirty="0"/>
          </a:p>
          <a:p>
            <a:r>
              <a:rPr lang="en-IN" b="1" u="sng" dirty="0"/>
              <a:t> </a:t>
            </a:r>
            <a:r>
              <a:rPr lang="en-US" b="1" u="sng" dirty="0"/>
              <a:t>Epics and user stories</a:t>
            </a:r>
            <a:r>
              <a:rPr lang="en-US" b="1" dirty="0"/>
              <a:t>: </a:t>
            </a:r>
            <a:r>
              <a:rPr lang="en-US" dirty="0"/>
              <a:t>Written from the perspective of tool user, admins and customer.</a:t>
            </a:r>
            <a:r>
              <a:rPr lang="en-US" b="1" dirty="0"/>
              <a:t>  </a:t>
            </a:r>
            <a:endParaRPr lang="en-IN" dirty="0"/>
          </a:p>
          <a:p>
            <a:pPr lvl="0"/>
            <a:r>
              <a:rPr lang="en-US" b="1" dirty="0"/>
              <a:t>  Mockups and wireframes</a:t>
            </a:r>
            <a:r>
              <a:rPr lang="en-US" dirty="0"/>
              <a:t>: (Using Balsamiq) for clear UI/UX alignment. </a:t>
            </a:r>
            <a:endParaRPr lang="en-IN" dirty="0"/>
          </a:p>
          <a:p>
            <a:pPr lvl="0"/>
            <a:r>
              <a:rPr lang="en-US" b="1" dirty="0"/>
              <a:t>Scrum Framework: </a:t>
            </a:r>
            <a:r>
              <a:rPr lang="en-US" dirty="0"/>
              <a:t>Work will be organized in 2-week sprints, with sprint planning, Daily Stand-ups, Sprint reviews</a:t>
            </a:r>
            <a:r>
              <a:rPr lang="en-US" b="1" dirty="0"/>
              <a:t>.</a:t>
            </a:r>
            <a:endParaRPr lang="en-IN" dirty="0"/>
          </a:p>
          <a:p>
            <a:pPr lvl="0"/>
            <a:r>
              <a:rPr lang="en-US" b="1" dirty="0"/>
              <a:t>Prioritized Product Backlog: </a:t>
            </a:r>
            <a:r>
              <a:rPr lang="en-US" dirty="0"/>
              <a:t>The BA and product owner will maintain a dynamically prioritized backlog based on business value and stakeholder feedback</a:t>
            </a:r>
            <a:r>
              <a:rPr lang="en-US" b="1" dirty="0"/>
              <a:t>.</a:t>
            </a:r>
            <a:endParaRPr lang="en-IN" dirty="0"/>
          </a:p>
          <a:p>
            <a:pPr lvl="0"/>
            <a:r>
              <a:rPr lang="en-US" b="1" dirty="0"/>
              <a:t>Iterative development and releases: </a:t>
            </a:r>
            <a:r>
              <a:rPr lang="en-US" dirty="0"/>
              <a:t>A minimum viable product (MVP) will be launched first, followed by incremental feature releases based on validated learning and user feedback.</a:t>
            </a:r>
            <a:endParaRPr lang="en-IN" dirty="0"/>
          </a:p>
          <a:p>
            <a:pPr lvl="0"/>
            <a:r>
              <a:rPr lang="en-US" b="1" dirty="0"/>
              <a:t>Continuous Collaboration: </a:t>
            </a:r>
            <a:r>
              <a:rPr lang="en-US" dirty="0"/>
              <a:t>Regular communication with stakeholders to ensure alignment and incorporate feedback early and often.            </a:t>
            </a:r>
            <a:endParaRPr lang="en-IN" dirty="0"/>
          </a:p>
          <a:p>
            <a:endParaRPr lang="en-IN" dirty="0"/>
          </a:p>
        </p:txBody>
      </p:sp>
    </p:spTree>
    <p:extLst>
      <p:ext uri="{BB962C8B-B14F-4D97-AF65-F5344CB8AC3E}">
        <p14:creationId xmlns:p14="http://schemas.microsoft.com/office/powerpoint/2010/main" val="19340863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E1F823-8C43-ADBC-874E-993A23C5CAB3}"/>
              </a:ext>
            </a:extLst>
          </p:cNvPr>
          <p:cNvSpPr>
            <a:spLocks noGrp="1"/>
          </p:cNvSpPr>
          <p:nvPr>
            <p:ph type="title"/>
          </p:nvPr>
        </p:nvSpPr>
        <p:spPr>
          <a:xfrm>
            <a:off x="849683" y="1240076"/>
            <a:ext cx="2727813" cy="4584527"/>
          </a:xfrm>
        </p:spPr>
        <p:txBody>
          <a:bodyPr>
            <a:normAutofit/>
          </a:bodyPr>
          <a:lstStyle/>
          <a:p>
            <a:r>
              <a:rPr lang="en-US" sz="3000" b="1">
                <a:solidFill>
                  <a:srgbClr val="FFFFFF"/>
                </a:solidFill>
              </a:rPr>
              <a:t>Resources:</a:t>
            </a:r>
            <a:br>
              <a:rPr lang="en-IN" sz="3000">
                <a:solidFill>
                  <a:srgbClr val="FFFFFF"/>
                </a:solidFill>
              </a:rPr>
            </a:br>
            <a:endParaRPr lang="en-IN" sz="3000">
              <a:solidFill>
                <a:srgbClr val="FFFFFF"/>
              </a:solidFill>
            </a:endParaRPr>
          </a:p>
        </p:txBody>
      </p:sp>
      <p:sp>
        <p:nvSpPr>
          <p:cNvPr id="3" name="Content Placeholder 2">
            <a:extLst>
              <a:ext uri="{FF2B5EF4-FFF2-40B4-BE49-F238E27FC236}">
                <a16:creationId xmlns:a16="http://schemas.microsoft.com/office/drawing/2014/main" id="{AF7F5A26-7F73-01FA-5888-801C44FE147A}"/>
              </a:ext>
            </a:extLst>
          </p:cNvPr>
          <p:cNvSpPr>
            <a:spLocks noGrp="1"/>
          </p:cNvSpPr>
          <p:nvPr>
            <p:ph idx="1"/>
          </p:nvPr>
        </p:nvSpPr>
        <p:spPr>
          <a:xfrm>
            <a:off x="4180114" y="0"/>
            <a:ext cx="8011583" cy="6857999"/>
          </a:xfrm>
        </p:spPr>
        <p:txBody>
          <a:bodyPr anchor="t">
            <a:normAutofit/>
          </a:bodyPr>
          <a:lstStyle/>
          <a:p>
            <a:pPr lvl="0">
              <a:lnSpc>
                <a:spcPct val="110000"/>
              </a:lnSpc>
            </a:pPr>
            <a:r>
              <a:rPr lang="en-US" sz="1200" b="1" dirty="0"/>
              <a:t>Project Sponsor</a:t>
            </a:r>
            <a:r>
              <a:rPr lang="en-US" sz="1200" dirty="0"/>
              <a:t>: Senior executive (e.g., VP) to provide strategic direction</a:t>
            </a:r>
            <a:endParaRPr lang="en-IN" sz="1200" dirty="0"/>
          </a:p>
          <a:p>
            <a:pPr lvl="0">
              <a:lnSpc>
                <a:spcPct val="110000"/>
              </a:lnSpc>
            </a:pPr>
            <a:r>
              <a:rPr lang="en-US" sz="1200" b="1" dirty="0"/>
              <a:t>People (Project Team Members) of Agile Team:</a:t>
            </a:r>
            <a:endParaRPr lang="en-IN" sz="1200" dirty="0"/>
          </a:p>
          <a:p>
            <a:pPr lvl="1">
              <a:lnSpc>
                <a:spcPct val="110000"/>
              </a:lnSpc>
            </a:pPr>
            <a:r>
              <a:rPr lang="en-US" sz="1200" b="1" dirty="0"/>
              <a:t>Product Owner</a:t>
            </a:r>
            <a:r>
              <a:rPr lang="en-US" sz="1200" dirty="0"/>
              <a:t>: Defines priorities and ensures alignment with business goals.</a:t>
            </a:r>
            <a:endParaRPr lang="en-IN" sz="1200" dirty="0"/>
          </a:p>
          <a:p>
            <a:pPr lvl="1">
              <a:lnSpc>
                <a:spcPct val="110000"/>
              </a:lnSpc>
            </a:pPr>
            <a:r>
              <a:rPr lang="en-US" sz="1200" b="1" dirty="0"/>
              <a:t>Scrum Master</a:t>
            </a:r>
            <a:r>
              <a:rPr lang="en-US" sz="1200" dirty="0"/>
              <a:t>: Facilitates Agile processes and removes blockers for the team.</a:t>
            </a:r>
            <a:endParaRPr lang="en-IN" sz="1200" dirty="0"/>
          </a:p>
          <a:p>
            <a:pPr lvl="1">
              <a:lnSpc>
                <a:spcPct val="110000"/>
              </a:lnSpc>
            </a:pPr>
            <a:r>
              <a:rPr lang="en-US" sz="1200" b="1" dirty="0"/>
              <a:t>Development Team</a:t>
            </a:r>
            <a:r>
              <a:rPr lang="en-US" sz="1200" dirty="0"/>
              <a:t>: Includes developers, database admins, and DevOps engineers to build and deploy the system.</a:t>
            </a:r>
            <a:endParaRPr lang="en-IN" sz="1200" dirty="0"/>
          </a:p>
          <a:p>
            <a:pPr lvl="1">
              <a:lnSpc>
                <a:spcPct val="110000"/>
              </a:lnSpc>
            </a:pPr>
            <a:r>
              <a:rPr lang="en-US" sz="1200" b="1" dirty="0"/>
              <a:t>UI/UX Designers</a:t>
            </a:r>
            <a:r>
              <a:rPr lang="en-US" sz="1200" dirty="0"/>
              <a:t>: Focus on creating intuitive and user-friendly interfaces.</a:t>
            </a:r>
            <a:endParaRPr lang="en-IN" sz="1200" dirty="0"/>
          </a:p>
          <a:p>
            <a:pPr lvl="1">
              <a:lnSpc>
                <a:spcPct val="110000"/>
              </a:lnSpc>
            </a:pPr>
            <a:r>
              <a:rPr lang="en-US" sz="1200" b="1" dirty="0"/>
              <a:t>QA Testers</a:t>
            </a:r>
            <a:r>
              <a:rPr lang="en-US" sz="1200" dirty="0"/>
              <a:t>: Work alongside developers to ensure quality through continuous testing.</a:t>
            </a:r>
            <a:endParaRPr lang="en-IN" sz="1200" dirty="0"/>
          </a:p>
          <a:p>
            <a:pPr lvl="1">
              <a:lnSpc>
                <a:spcPct val="110000"/>
              </a:lnSpc>
            </a:pPr>
            <a:r>
              <a:rPr lang="en-US" sz="1200" b="1" dirty="0"/>
              <a:t>Business </a:t>
            </a:r>
            <a:r>
              <a:rPr lang="en-US" sz="1200" b="1" dirty="0" err="1"/>
              <a:t>Stakeholders:</a:t>
            </a:r>
            <a:r>
              <a:rPr lang="en-US" sz="1200" dirty="0" err="1"/>
              <a:t>Provide</a:t>
            </a:r>
            <a:r>
              <a:rPr lang="en-US" sz="1200" dirty="0"/>
              <a:t> feedback during sprint reviews.</a:t>
            </a:r>
            <a:endParaRPr lang="en-IN" sz="1200" dirty="0"/>
          </a:p>
          <a:p>
            <a:pPr lvl="1">
              <a:lnSpc>
                <a:spcPct val="110000"/>
              </a:lnSpc>
            </a:pPr>
            <a:r>
              <a:rPr lang="en-US" sz="1200" b="1" dirty="0"/>
              <a:t>Support Team</a:t>
            </a:r>
            <a:r>
              <a:rPr lang="en-US" sz="1200" dirty="0"/>
              <a:t>: Assists with post-launch user issues and training.</a:t>
            </a:r>
            <a:endParaRPr lang="en-IN" sz="1200" dirty="0"/>
          </a:p>
          <a:p>
            <a:pPr lvl="1">
              <a:lnSpc>
                <a:spcPct val="110000"/>
              </a:lnSpc>
            </a:pPr>
            <a:r>
              <a:rPr lang="en-US" sz="1200" b="1" dirty="0"/>
              <a:t>External Vendors/Consultants:</a:t>
            </a:r>
            <a:r>
              <a:rPr lang="en-US" sz="1200" dirty="0"/>
              <a:t> cloud hosting, third-party integrators.</a:t>
            </a:r>
            <a:endParaRPr lang="en-IN" sz="1200" dirty="0"/>
          </a:p>
          <a:p>
            <a:pPr lvl="0">
              <a:lnSpc>
                <a:spcPct val="110000"/>
              </a:lnSpc>
            </a:pPr>
            <a:r>
              <a:rPr lang="en-US" sz="1200" b="1" dirty="0"/>
              <a:t>Team Size</a:t>
            </a:r>
            <a:r>
              <a:rPr lang="en-US" sz="1200" dirty="0"/>
              <a:t>:</a:t>
            </a:r>
            <a:endParaRPr lang="en-IN" sz="1200" dirty="0"/>
          </a:p>
          <a:p>
            <a:pPr lvl="1">
              <a:lnSpc>
                <a:spcPct val="110000"/>
              </a:lnSpc>
            </a:pPr>
            <a:r>
              <a:rPr lang="en-US" sz="1200" dirty="0"/>
              <a:t>3-4 Agile teams of 5-9 members each, based on our project scope and complexity.</a:t>
            </a:r>
            <a:endParaRPr lang="en-IN" sz="1200" dirty="0"/>
          </a:p>
          <a:p>
            <a:pPr lvl="1">
              <a:lnSpc>
                <a:spcPct val="110000"/>
              </a:lnSpc>
            </a:pPr>
            <a:r>
              <a:rPr lang="en-US" sz="1200" dirty="0"/>
              <a:t>Total team size: 20-30 members, scaled as needed during the project.</a:t>
            </a:r>
            <a:endParaRPr lang="en-IN" sz="1200" dirty="0"/>
          </a:p>
          <a:p>
            <a:pPr>
              <a:lnSpc>
                <a:spcPct val="110000"/>
              </a:lnSpc>
            </a:pPr>
            <a:r>
              <a:rPr lang="en-US" sz="1200" b="1" dirty="0"/>
              <a:t>2. Time (Project Duration):</a:t>
            </a:r>
            <a:endParaRPr lang="en-IN" sz="1200" dirty="0"/>
          </a:p>
          <a:p>
            <a:pPr lvl="0">
              <a:lnSpc>
                <a:spcPct val="110000"/>
              </a:lnSpc>
            </a:pPr>
            <a:r>
              <a:rPr lang="en-US" sz="1200" b="1" dirty="0"/>
              <a:t>Agile Sprints</a:t>
            </a:r>
            <a:r>
              <a:rPr lang="en-US" sz="1200" dirty="0"/>
              <a:t>:</a:t>
            </a:r>
            <a:endParaRPr lang="en-IN" sz="1200" dirty="0"/>
          </a:p>
          <a:p>
            <a:pPr lvl="1">
              <a:lnSpc>
                <a:spcPct val="110000"/>
              </a:lnSpc>
            </a:pPr>
            <a:r>
              <a:rPr lang="en-US" sz="1200" dirty="0"/>
              <a:t>The project will run in </a:t>
            </a:r>
            <a:r>
              <a:rPr lang="en-US" sz="1200" b="1" dirty="0"/>
              <a:t>2 weeks sprints</a:t>
            </a:r>
            <a:r>
              <a:rPr lang="en-US" sz="1200" dirty="0"/>
              <a:t>, delivering incremental features.</a:t>
            </a:r>
            <a:endParaRPr lang="en-IN" sz="1200" dirty="0"/>
          </a:p>
          <a:p>
            <a:pPr lvl="1">
              <a:lnSpc>
                <a:spcPct val="110000"/>
              </a:lnSpc>
            </a:pPr>
            <a:r>
              <a:rPr lang="en-US" sz="1200" b="1" dirty="0"/>
              <a:t>Initial MVP (Minimum Viable Product)</a:t>
            </a:r>
            <a:r>
              <a:rPr lang="en-US" sz="1200" dirty="0"/>
              <a:t>: Delivered within 3-4 months, covering core functionalities like Data acquisition and integration, Analytics and intelligence.</a:t>
            </a:r>
            <a:endParaRPr lang="en-IN" sz="1200" dirty="0"/>
          </a:p>
          <a:p>
            <a:pPr lvl="1">
              <a:lnSpc>
                <a:spcPct val="110000"/>
              </a:lnSpc>
            </a:pPr>
            <a:r>
              <a:rPr lang="en-US" sz="1200" b="1" dirty="0"/>
              <a:t>Full System Rollout</a:t>
            </a:r>
            <a:r>
              <a:rPr lang="en-US" sz="1200" dirty="0"/>
              <a:t>: Completed within 10-12 months, with continuous improvements based on feedback.</a:t>
            </a:r>
            <a:endParaRPr lang="en-IN" sz="1200" dirty="0"/>
          </a:p>
          <a:p>
            <a:pPr lvl="0">
              <a:lnSpc>
                <a:spcPct val="110000"/>
              </a:lnSpc>
            </a:pPr>
            <a:r>
              <a:rPr lang="en-US" sz="1200" b="1" dirty="0"/>
              <a:t>Key Phases:</a:t>
            </a:r>
            <a:endParaRPr lang="en-IN" sz="1200" dirty="0"/>
          </a:p>
          <a:p>
            <a:pPr lvl="1">
              <a:lnSpc>
                <a:spcPct val="110000"/>
              </a:lnSpc>
            </a:pPr>
            <a:r>
              <a:rPr lang="en-US" sz="1200" b="1" dirty="0"/>
              <a:t>Sprint 0 (Planning): </a:t>
            </a:r>
            <a:r>
              <a:rPr lang="en-US" sz="1200" dirty="0"/>
              <a:t>1-2 weeks for backlog creation and initial planning.</a:t>
            </a:r>
            <a:endParaRPr lang="en-IN" sz="1200" dirty="0"/>
          </a:p>
          <a:p>
            <a:pPr lvl="1">
              <a:lnSpc>
                <a:spcPct val="110000"/>
              </a:lnSpc>
            </a:pPr>
            <a:r>
              <a:rPr lang="en-US" sz="1200" b="1" dirty="0"/>
              <a:t>Development Sprints: </a:t>
            </a:r>
            <a:r>
              <a:rPr lang="en-US" sz="1200" dirty="0"/>
              <a:t>6-9 months for iterative development and testing.</a:t>
            </a:r>
            <a:endParaRPr lang="en-IN" sz="1200" dirty="0"/>
          </a:p>
          <a:p>
            <a:pPr lvl="1">
              <a:lnSpc>
                <a:spcPct val="110000"/>
              </a:lnSpc>
            </a:pPr>
            <a:r>
              <a:rPr lang="en-US" sz="1200" b="1" dirty="0"/>
              <a:t>UAT and Final Deployment: </a:t>
            </a:r>
            <a:r>
              <a:rPr lang="en-US" sz="1200" dirty="0"/>
              <a:t>1-2 months for user acceptance testing and go-live.</a:t>
            </a:r>
            <a:endParaRPr lang="en-IN" sz="1200" dirty="0"/>
          </a:p>
          <a:p>
            <a:pPr lvl="1">
              <a:lnSpc>
                <a:spcPct val="110000"/>
              </a:lnSpc>
            </a:pPr>
            <a:r>
              <a:rPr lang="en-US" sz="1200" b="1" dirty="0"/>
              <a:t>Post-Launch Support: </a:t>
            </a:r>
            <a:r>
              <a:rPr lang="en-US" sz="1200" dirty="0"/>
              <a:t>Ongoing support and feature enhancements.</a:t>
            </a:r>
            <a:endParaRPr lang="en-IN" sz="1200" dirty="0"/>
          </a:p>
          <a:p>
            <a:pPr>
              <a:lnSpc>
                <a:spcPct val="110000"/>
              </a:lnSpc>
            </a:pPr>
            <a:endParaRPr lang="en-IN" sz="700" dirty="0"/>
          </a:p>
        </p:txBody>
      </p:sp>
    </p:spTree>
    <p:extLst>
      <p:ext uri="{BB962C8B-B14F-4D97-AF65-F5344CB8AC3E}">
        <p14:creationId xmlns:p14="http://schemas.microsoft.com/office/powerpoint/2010/main" val="2458286831"/>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F3CD65D-61A5-43C9-A837-6EC73C7DA8AB}">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31F006B4-A9E1-4F39-85C8-FB836F919348}">
  <ds:schemaRefs>
    <ds:schemaRef ds:uri="http://schemas.microsoft.com/sharepoint/v3/contenttype/forms"/>
  </ds:schemaRefs>
</ds:datastoreItem>
</file>

<file path=customXml/itemProps3.xml><?xml version="1.0" encoding="utf-8"?>
<ds:datastoreItem xmlns:ds="http://schemas.openxmlformats.org/officeDocument/2006/customXml" ds:itemID="{16377351-63A1-4C2E-8C9A-66CDD70F16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Gallery</Template>
  <TotalTime>115</TotalTime>
  <Words>1629</Words>
  <Application>Microsoft Office PowerPoint</Application>
  <PresentationFormat>Widescreen</PresentationFormat>
  <Paragraphs>138</Paragraphs>
  <Slides>14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Aptos</vt:lpstr>
      <vt:lpstr>Arial</vt:lpstr>
      <vt:lpstr>Gill Sans MT</vt:lpstr>
      <vt:lpstr>Gallery</vt:lpstr>
      <vt:lpstr>PROJECT  TITLE: Implementation of Lite Automation Tool </vt:lpstr>
      <vt:lpstr>Current Scenario:  </vt:lpstr>
      <vt:lpstr>PROBLEM</vt:lpstr>
      <vt:lpstr>Opportunities: </vt:lpstr>
      <vt:lpstr>Purpose Statement: </vt:lpstr>
      <vt:lpstr>Project Objectives: </vt:lpstr>
      <vt:lpstr>Success Criteria: </vt:lpstr>
      <vt:lpstr>Methods And Approaches: </vt:lpstr>
      <vt:lpstr>Resources: </vt:lpstr>
      <vt:lpstr>Budget </vt:lpstr>
      <vt:lpstr>Technologies: </vt:lpstr>
      <vt:lpstr>Risks  </vt:lpstr>
      <vt:lpstr>PowerPoint Presentation</vt:lpstr>
      <vt:lpstr>To Be Completed by Appropriate Manager: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TAHER YOUSUF</dc:creator>
  <cp:lastModifiedBy>BriNNNddAAa 💀💀💀</cp:lastModifiedBy>
  <cp:revision>7</cp:revision>
  <dcterms:created xsi:type="dcterms:W3CDTF">2025-08-24T13:38:25Z</dcterms:created>
  <dcterms:modified xsi:type="dcterms:W3CDTF">2025-08-29T13:46:42Z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