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5" r:id="rId8"/>
    <p:sldId id="266" r:id="rId9"/>
    <p:sldId id="267" r:id="rId10"/>
    <p:sldId id="269"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48B4FB-E250-4BCC-8A21-8BDCD9E9F941}" type="datetimeFigureOut">
              <a:rPr lang="en-IN" smtClean="0"/>
              <a:t>11-06-2025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4DE41C-8974-4E86-A530-F83118DA9A41}"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562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48B4FB-E250-4BCC-8A21-8BDCD9E9F941}" type="datetimeFigureOut">
              <a:rPr lang="en-IN" smtClean="0"/>
              <a:t>11-06-2025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287563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48B4FB-E250-4BCC-8A21-8BDCD9E9F941}" type="datetimeFigureOut">
              <a:rPr lang="en-IN" smtClean="0"/>
              <a:t>11-06-2025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3716143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48B4FB-E250-4BCC-8A21-8BDCD9E9F941}" type="datetimeFigureOut">
              <a:rPr lang="en-IN" smtClean="0"/>
              <a:t>11-06-2025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377700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48B4FB-E250-4BCC-8A21-8BDCD9E9F941}" type="datetimeFigureOut">
              <a:rPr lang="en-IN" smtClean="0"/>
              <a:t>11-06-2025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4DE41C-8974-4E86-A530-F83118DA9A41}"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0182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48B4FB-E250-4BCC-8A21-8BDCD9E9F941}" type="datetimeFigureOut">
              <a:rPr lang="en-IN" smtClean="0"/>
              <a:t>11-06-2025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1217612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48B4FB-E250-4BCC-8A21-8BDCD9E9F941}" type="datetimeFigureOut">
              <a:rPr lang="en-IN" smtClean="0"/>
              <a:t>11-06-2025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4286668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48B4FB-E250-4BCC-8A21-8BDCD9E9F941}" type="datetimeFigureOut">
              <a:rPr lang="en-IN" smtClean="0"/>
              <a:t>11-06-2025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272429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48B4FB-E250-4BCC-8A21-8BDCD9E9F941}" type="datetimeFigureOut">
              <a:rPr lang="en-IN" smtClean="0"/>
              <a:t>11-06-2025</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348023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348B4FB-E250-4BCC-8A21-8BDCD9E9F941}" type="datetimeFigureOut">
              <a:rPr lang="en-IN" smtClean="0"/>
              <a:t>11-06-2025</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A4DE41C-8974-4E86-A530-F83118DA9A41}" type="slidenum">
              <a:rPr lang="en-IN" smtClean="0"/>
              <a:t>‹#›</a:t>
            </a:fld>
            <a:endParaRPr lang="en-IN"/>
          </a:p>
        </p:txBody>
      </p:sp>
    </p:spTree>
    <p:extLst>
      <p:ext uri="{BB962C8B-B14F-4D97-AF65-F5344CB8AC3E}">
        <p14:creationId xmlns:p14="http://schemas.microsoft.com/office/powerpoint/2010/main" val="92269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8B4FB-E250-4BCC-8A21-8BDCD9E9F941}" type="datetimeFigureOut">
              <a:rPr lang="en-IN" smtClean="0"/>
              <a:t>11-06-2025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4DE41C-8974-4E86-A530-F83118DA9A41}" type="slidenum">
              <a:rPr lang="en-IN" smtClean="0"/>
              <a:t>‹#›</a:t>
            </a:fld>
            <a:endParaRPr lang="en-IN"/>
          </a:p>
        </p:txBody>
      </p:sp>
    </p:spTree>
    <p:extLst>
      <p:ext uri="{BB962C8B-B14F-4D97-AF65-F5344CB8AC3E}">
        <p14:creationId xmlns:p14="http://schemas.microsoft.com/office/powerpoint/2010/main" val="318119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48B4FB-E250-4BCC-8A21-8BDCD9E9F941}" type="datetimeFigureOut">
              <a:rPr lang="en-IN" smtClean="0"/>
              <a:t>11-06-2025</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A4DE41C-8974-4E86-A530-F83118DA9A41}"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7153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Data </a:t>
            </a:r>
            <a:r>
              <a:rPr lang="en-IN" dirty="0" smtClean="0"/>
              <a:t>Recovery Automation Project</a:t>
            </a:r>
            <a:endParaRPr lang="en-IN" dirty="0"/>
          </a:p>
        </p:txBody>
      </p:sp>
      <p:sp>
        <p:nvSpPr>
          <p:cNvPr id="3" name="Subtitle 2"/>
          <p:cNvSpPr>
            <a:spLocks noGrp="1"/>
          </p:cNvSpPr>
          <p:nvPr>
            <p:ph type="subTitle" idx="1"/>
          </p:nvPr>
        </p:nvSpPr>
        <p:spPr/>
        <p:txBody>
          <a:bodyPr>
            <a:normAutofit fontScale="85000" lnSpcReduction="20000"/>
          </a:bodyPr>
          <a:lstStyle/>
          <a:p>
            <a:r>
              <a:rPr lang="en-IN" dirty="0" smtClean="0"/>
              <a:t>Prepared BY: </a:t>
            </a:r>
            <a:r>
              <a:rPr lang="en-IN" dirty="0" err="1" smtClean="0"/>
              <a:t>Kalyani</a:t>
            </a:r>
            <a:r>
              <a:rPr lang="en-IN" dirty="0" smtClean="0"/>
              <a:t> </a:t>
            </a:r>
            <a:r>
              <a:rPr lang="en-IN" dirty="0" err="1" smtClean="0"/>
              <a:t>Bhavsar</a:t>
            </a:r>
            <a:endParaRPr lang="en-IN" dirty="0" smtClean="0"/>
          </a:p>
          <a:p>
            <a:r>
              <a:rPr lang="en-IN" dirty="0" smtClean="0"/>
              <a:t>Date: 21.05.2025</a:t>
            </a:r>
          </a:p>
          <a:p>
            <a:r>
              <a:rPr lang="en-IN" dirty="0" smtClean="0"/>
              <a:t>ROLE: BUSINESS ANALYST</a:t>
            </a:r>
            <a:endParaRPr lang="en-IN" dirty="0"/>
          </a:p>
        </p:txBody>
      </p:sp>
    </p:spTree>
    <p:extLst>
      <p:ext uri="{BB962C8B-B14F-4D97-AF65-F5344CB8AC3E}">
        <p14:creationId xmlns:p14="http://schemas.microsoft.com/office/powerpoint/2010/main" val="1261488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Risks and Dependencies</a:t>
            </a:r>
          </a:p>
        </p:txBody>
      </p:sp>
      <p:sp>
        <p:nvSpPr>
          <p:cNvPr id="3" name="Content Placeholder 2"/>
          <p:cNvSpPr>
            <a:spLocks noGrp="1"/>
          </p:cNvSpPr>
          <p:nvPr>
            <p:ph idx="1"/>
          </p:nvPr>
        </p:nvSpPr>
        <p:spPr/>
        <p:txBody>
          <a:bodyPr>
            <a:normAutofit/>
          </a:bodyPr>
          <a:lstStyle/>
          <a:p>
            <a:r>
              <a:rPr lang="en-US" sz="1400" b="1" dirty="0">
                <a:solidFill>
                  <a:schemeClr val="tx1"/>
                </a:solidFill>
              </a:rPr>
              <a:t>Mitigation:</a:t>
            </a:r>
          </a:p>
          <a:p>
            <a:r>
              <a:rPr lang="en-US" sz="1400" dirty="0">
                <a:solidFill>
                  <a:schemeClr val="tx1"/>
                </a:solidFill>
              </a:rPr>
              <a:t>Conduct early engagement with end users and stakeholders.</a:t>
            </a:r>
          </a:p>
          <a:p>
            <a:r>
              <a:rPr lang="en-US" sz="1400" dirty="0">
                <a:solidFill>
                  <a:schemeClr val="tx1"/>
                </a:solidFill>
              </a:rPr>
              <a:t>Organize regular demos and sprint reviews to gather feedback.</a:t>
            </a:r>
          </a:p>
          <a:p>
            <a:r>
              <a:rPr lang="en-US" sz="1400" dirty="0">
                <a:solidFill>
                  <a:schemeClr val="tx1"/>
                </a:solidFill>
              </a:rPr>
              <a:t>Nominate “change champions” in each business unit for smoother adoption.</a:t>
            </a:r>
          </a:p>
          <a:p>
            <a:r>
              <a:rPr lang="en-US" sz="1400" dirty="0">
                <a:solidFill>
                  <a:schemeClr val="tx1"/>
                </a:solidFill>
              </a:rPr>
              <a:t>Plan a phased rollout to minimize disruption and gather continuous feedback.</a:t>
            </a:r>
          </a:p>
          <a:p>
            <a:r>
              <a:rPr lang="en-US" sz="1400" dirty="0">
                <a:solidFill>
                  <a:schemeClr val="tx1"/>
                </a:solidFill>
              </a:rPr>
              <a:t>Create training modules and conduct hands-on workshops for users.</a:t>
            </a:r>
          </a:p>
          <a:p>
            <a:endParaRPr lang="en-IN" dirty="0"/>
          </a:p>
        </p:txBody>
      </p:sp>
    </p:spTree>
    <p:extLst>
      <p:ext uri="{BB962C8B-B14F-4D97-AF65-F5344CB8AC3E}">
        <p14:creationId xmlns:p14="http://schemas.microsoft.com/office/powerpoint/2010/main" val="3454612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THANK YOU!</a:t>
            </a:r>
            <a:endParaRPr lang="en-IN" dirty="0"/>
          </a:p>
        </p:txBody>
      </p:sp>
      <p:sp>
        <p:nvSpPr>
          <p:cNvPr id="4" name="Subtitle 3"/>
          <p:cNvSpPr>
            <a:spLocks noGrp="1"/>
          </p:cNvSpPr>
          <p:nvPr>
            <p:ph type="subTitle" idx="1"/>
          </p:nvPr>
        </p:nvSpPr>
        <p:spPr>
          <a:xfrm>
            <a:off x="1100051" y="7694761"/>
            <a:ext cx="10058400" cy="103517"/>
          </a:xfrm>
        </p:spPr>
        <p:txBody>
          <a:bodyPr>
            <a:normAutofit fontScale="25000" lnSpcReduction="20000"/>
          </a:bodyPr>
          <a:lstStyle/>
          <a:p>
            <a:endParaRPr lang="en-IN" dirty="0"/>
          </a:p>
        </p:txBody>
      </p:sp>
    </p:spTree>
    <p:extLst>
      <p:ext uri="{BB962C8B-B14F-4D97-AF65-F5344CB8AC3E}">
        <p14:creationId xmlns:p14="http://schemas.microsoft.com/office/powerpoint/2010/main" val="291140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Situation/Problem/Opportunity</a:t>
            </a:r>
            <a:endParaRPr lang="en-IN" dirty="0"/>
          </a:p>
        </p:txBody>
      </p:sp>
      <p:sp>
        <p:nvSpPr>
          <p:cNvPr id="3" name="Content Placeholder 2"/>
          <p:cNvSpPr>
            <a:spLocks noGrp="1"/>
          </p:cNvSpPr>
          <p:nvPr>
            <p:ph idx="1"/>
          </p:nvPr>
        </p:nvSpPr>
        <p:spPr>
          <a:xfrm>
            <a:off x="698740" y="1845733"/>
            <a:ext cx="10456940" cy="4425671"/>
          </a:xfrm>
        </p:spPr>
        <p:txBody>
          <a:bodyPr>
            <a:noAutofit/>
          </a:bodyPr>
          <a:lstStyle/>
          <a:p>
            <a:r>
              <a:rPr lang="en-US" sz="1800" b="1" dirty="0" smtClean="0">
                <a:solidFill>
                  <a:schemeClr val="tx1"/>
                </a:solidFill>
              </a:rPr>
              <a:t>Situation</a:t>
            </a:r>
            <a:r>
              <a:rPr lang="en-US" sz="1800" dirty="0" smtClean="0">
                <a:solidFill>
                  <a:schemeClr val="tx1"/>
                </a:solidFill>
              </a:rPr>
              <a:t>:</a:t>
            </a:r>
          </a:p>
          <a:p>
            <a:r>
              <a:rPr lang="en-US" sz="1800" dirty="0" smtClean="0">
                <a:solidFill>
                  <a:schemeClr val="tx1"/>
                </a:solidFill>
              </a:rPr>
              <a:t>The </a:t>
            </a:r>
            <a:r>
              <a:rPr lang="en-US" sz="1800" dirty="0">
                <a:solidFill>
                  <a:schemeClr val="tx1"/>
                </a:solidFill>
              </a:rPr>
              <a:t>existing INTACT platform, built using the Waterfall model, effectively manages incident tracking and audit reporting. However, it currently lacks automated data recovery capabilities, which are crucial during unexpected outages or data corruption scenarios.</a:t>
            </a:r>
          </a:p>
          <a:p>
            <a:r>
              <a:rPr lang="en-US" sz="1800" b="1" dirty="0" smtClean="0">
                <a:solidFill>
                  <a:schemeClr val="tx1"/>
                </a:solidFill>
              </a:rPr>
              <a:t>Problem</a:t>
            </a:r>
            <a:r>
              <a:rPr lang="en-US" sz="1800" dirty="0" smtClean="0">
                <a:solidFill>
                  <a:schemeClr val="tx1"/>
                </a:solidFill>
              </a:rPr>
              <a:t>:</a:t>
            </a:r>
          </a:p>
          <a:p>
            <a:r>
              <a:rPr lang="en-US" sz="1800" dirty="0" smtClean="0">
                <a:solidFill>
                  <a:schemeClr val="tx1"/>
                </a:solidFill>
              </a:rPr>
              <a:t>Manual </a:t>
            </a:r>
            <a:r>
              <a:rPr lang="en-US" sz="1800" dirty="0">
                <a:solidFill>
                  <a:schemeClr val="tx1"/>
                </a:solidFill>
              </a:rPr>
              <a:t>data recovery processes are time-consuming, error-prone, and heavily reliant on support teams, leading to longer downtimes and operational inefficiencies. With rising expectations around business continuity and resilience, there's a growing need to enhance INTACT by integrating </a:t>
            </a:r>
            <a:r>
              <a:rPr lang="en-US" sz="1800" b="1" dirty="0">
                <a:solidFill>
                  <a:schemeClr val="tx1"/>
                </a:solidFill>
              </a:rPr>
              <a:t>Data Recovery Automation</a:t>
            </a:r>
            <a:r>
              <a:rPr lang="en-US" sz="1800" dirty="0">
                <a:solidFill>
                  <a:schemeClr val="tx1"/>
                </a:solidFill>
              </a:rPr>
              <a:t> features.</a:t>
            </a:r>
          </a:p>
          <a:p>
            <a:r>
              <a:rPr lang="en-US" sz="1800" b="1" dirty="0" smtClean="0">
                <a:solidFill>
                  <a:schemeClr val="tx1"/>
                </a:solidFill>
              </a:rPr>
              <a:t>Opportunity</a:t>
            </a:r>
            <a:r>
              <a:rPr lang="en-US" sz="1800" dirty="0" smtClean="0">
                <a:solidFill>
                  <a:schemeClr val="tx1"/>
                </a:solidFill>
              </a:rPr>
              <a:t>:</a:t>
            </a:r>
          </a:p>
          <a:p>
            <a:r>
              <a:rPr lang="en-US" sz="1800" dirty="0" smtClean="0">
                <a:solidFill>
                  <a:schemeClr val="tx1"/>
                </a:solidFill>
              </a:rPr>
              <a:t>This </a:t>
            </a:r>
            <a:r>
              <a:rPr lang="en-US" sz="1800" dirty="0">
                <a:solidFill>
                  <a:schemeClr val="tx1"/>
                </a:solidFill>
              </a:rPr>
              <a:t>enhancement presents an opportunity to increase system reliability, reduce Mean Time to Recovery (MTTR), and ensure seamless restoration of services—aligning with industry standards and drawing inspiration from platforms like </a:t>
            </a:r>
            <a:r>
              <a:rPr lang="en-US" sz="1800" dirty="0" err="1">
                <a:solidFill>
                  <a:schemeClr val="tx1"/>
                </a:solidFill>
              </a:rPr>
              <a:t>ServiceNow</a:t>
            </a:r>
            <a:r>
              <a:rPr lang="en-US" sz="1800" dirty="0">
                <a:solidFill>
                  <a:schemeClr val="tx1"/>
                </a:solidFill>
              </a:rPr>
              <a:t> (SNOW), which support automated failover and data restoration workflows.</a:t>
            </a:r>
          </a:p>
          <a:p>
            <a:endParaRPr lang="en-IN" sz="1600" dirty="0"/>
          </a:p>
        </p:txBody>
      </p:sp>
    </p:spTree>
    <p:extLst>
      <p:ext uri="{BB962C8B-B14F-4D97-AF65-F5344CB8AC3E}">
        <p14:creationId xmlns:p14="http://schemas.microsoft.com/office/powerpoint/2010/main" val="343583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Purpose Statement</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The purpose of this enhancement project is to </a:t>
            </a:r>
            <a:r>
              <a:rPr lang="en-US" b="1" dirty="0">
                <a:solidFill>
                  <a:schemeClr val="tx1"/>
                </a:solidFill>
              </a:rPr>
              <a:t>analyze, design, and implement automated data recovery features</a:t>
            </a:r>
            <a:r>
              <a:rPr lang="en-US" dirty="0">
                <a:solidFill>
                  <a:schemeClr val="tx1"/>
                </a:solidFill>
              </a:rPr>
              <a:t> in the existing INTACT platform to ensure system resilience and minimal downtime during failures.</a:t>
            </a:r>
          </a:p>
          <a:p>
            <a:r>
              <a:rPr lang="en-US" dirty="0">
                <a:solidFill>
                  <a:schemeClr val="tx1"/>
                </a:solidFill>
              </a:rPr>
              <a:t>This enhancement aims to:</a:t>
            </a:r>
          </a:p>
          <a:p>
            <a:r>
              <a:rPr lang="en-US" dirty="0">
                <a:solidFill>
                  <a:schemeClr val="tx1"/>
                </a:solidFill>
              </a:rPr>
              <a:t>Enable </a:t>
            </a:r>
            <a:r>
              <a:rPr lang="en-US" b="1" dirty="0">
                <a:solidFill>
                  <a:schemeClr val="tx1"/>
                </a:solidFill>
              </a:rPr>
              <a:t>automated data backup and recovery workflows</a:t>
            </a:r>
            <a:r>
              <a:rPr lang="en-US" dirty="0">
                <a:solidFill>
                  <a:schemeClr val="tx1"/>
                </a:solidFill>
              </a:rPr>
              <a:t> within INTACT.</a:t>
            </a:r>
          </a:p>
          <a:p>
            <a:r>
              <a:rPr lang="en-US" dirty="0">
                <a:solidFill>
                  <a:schemeClr val="tx1"/>
                </a:solidFill>
              </a:rPr>
              <a:t>Reduce </a:t>
            </a:r>
            <a:r>
              <a:rPr lang="en-US" b="1" dirty="0">
                <a:solidFill>
                  <a:schemeClr val="tx1"/>
                </a:solidFill>
              </a:rPr>
              <a:t>manual intervention</a:t>
            </a:r>
            <a:r>
              <a:rPr lang="en-US" dirty="0">
                <a:solidFill>
                  <a:schemeClr val="tx1"/>
                </a:solidFill>
              </a:rPr>
              <a:t> in the recovery process during outages.</a:t>
            </a:r>
          </a:p>
          <a:p>
            <a:r>
              <a:rPr lang="en-US" dirty="0">
                <a:solidFill>
                  <a:schemeClr val="tx1"/>
                </a:solidFill>
              </a:rPr>
              <a:t>Improve </a:t>
            </a:r>
            <a:r>
              <a:rPr lang="en-US" b="1" dirty="0">
                <a:solidFill>
                  <a:schemeClr val="tx1"/>
                </a:solidFill>
              </a:rPr>
              <a:t>system availability, reliability, and recovery speed</a:t>
            </a:r>
            <a:r>
              <a:rPr lang="en-US" dirty="0">
                <a:solidFill>
                  <a:schemeClr val="tx1"/>
                </a:solidFill>
              </a:rPr>
              <a:t>.</a:t>
            </a:r>
          </a:p>
          <a:p>
            <a:r>
              <a:rPr lang="en-US" dirty="0">
                <a:solidFill>
                  <a:schemeClr val="tx1"/>
                </a:solidFill>
              </a:rPr>
              <a:t>Leverage </a:t>
            </a:r>
            <a:r>
              <a:rPr lang="en-US" b="1" dirty="0">
                <a:solidFill>
                  <a:schemeClr val="tx1"/>
                </a:solidFill>
              </a:rPr>
              <a:t>Agile methodology</a:t>
            </a:r>
            <a:r>
              <a:rPr lang="en-US" dirty="0">
                <a:solidFill>
                  <a:schemeClr val="tx1"/>
                </a:solidFill>
              </a:rPr>
              <a:t> to implement incremental improvements and incorporate stakeholder feedback.</a:t>
            </a:r>
          </a:p>
          <a:p>
            <a:r>
              <a:rPr lang="en-US" dirty="0">
                <a:solidFill>
                  <a:schemeClr val="tx1"/>
                </a:solidFill>
              </a:rPr>
              <a:t>Align INTACT with </a:t>
            </a:r>
            <a:r>
              <a:rPr lang="en-US" b="1" dirty="0">
                <a:solidFill>
                  <a:schemeClr val="tx1"/>
                </a:solidFill>
              </a:rPr>
              <a:t>industry standards for disaster recovery</a:t>
            </a:r>
            <a:r>
              <a:rPr lang="en-US" dirty="0">
                <a:solidFill>
                  <a:schemeClr val="tx1"/>
                </a:solidFill>
              </a:rPr>
              <a:t>, drawing inspiration from tools like </a:t>
            </a:r>
            <a:r>
              <a:rPr lang="en-US" dirty="0" err="1">
                <a:solidFill>
                  <a:schemeClr val="tx1"/>
                </a:solidFill>
              </a:rPr>
              <a:t>ServiceNow</a:t>
            </a:r>
            <a:r>
              <a:rPr lang="en-US" dirty="0">
                <a:solidFill>
                  <a:schemeClr val="tx1"/>
                </a:solidFill>
              </a:rPr>
              <a:t> (SNOW).</a:t>
            </a:r>
          </a:p>
        </p:txBody>
      </p:sp>
    </p:spTree>
    <p:extLst>
      <p:ext uri="{BB962C8B-B14F-4D97-AF65-F5344CB8AC3E}">
        <p14:creationId xmlns:p14="http://schemas.microsoft.com/office/powerpoint/2010/main" val="178538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Project Objectives</a:t>
            </a:r>
          </a:p>
        </p:txBody>
      </p:sp>
      <p:sp>
        <p:nvSpPr>
          <p:cNvPr id="5" name="Rectangle 2"/>
          <p:cNvSpPr>
            <a:spLocks noGrp="1" noChangeArrowheads="1"/>
          </p:cNvSpPr>
          <p:nvPr>
            <p:ph idx="1"/>
          </p:nvPr>
        </p:nvSpPr>
        <p:spPr bwMode="auto">
          <a:xfrm>
            <a:off x="329530" y="2185668"/>
            <a:ext cx="11448006"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92608" lvl="1" indent="0" eaLnBrk="0" fontAlgn="base" hangingPunct="0">
              <a:lnSpc>
                <a:spcPct val="100000"/>
              </a:lnSpc>
              <a:spcBef>
                <a:spcPct val="0"/>
              </a:spcBef>
              <a:spcAft>
                <a:spcPct val="0"/>
              </a:spcAft>
              <a:buClrTx/>
              <a:buFontTx/>
              <a:buChar char="•"/>
            </a:pPr>
            <a:r>
              <a:rPr kumimoji="0" lang="en-US" altLang="en-US" sz="1600" b="1" i="0" u="none" strike="noStrike" cap="none" normalizeH="0" baseline="0" dirty="0" smtClean="0">
                <a:ln>
                  <a:noFill/>
                </a:ln>
                <a:solidFill>
                  <a:schemeClr val="tx1"/>
                </a:solidFill>
                <a:effectLst/>
                <a:latin typeface="Arial" panose="020B0604020202020204" pitchFamily="34" charset="0"/>
              </a:rPr>
              <a:t>Identify and implement enhancements</a:t>
            </a:r>
            <a:r>
              <a:rPr kumimoji="0" lang="en-US" altLang="en-US" sz="1600" b="0" i="0" u="none" strike="noStrike" cap="none" normalizeH="0" baseline="0" dirty="0" smtClean="0">
                <a:ln>
                  <a:noFill/>
                </a:ln>
                <a:solidFill>
                  <a:schemeClr val="tx1"/>
                </a:solidFill>
                <a:effectLst/>
                <a:latin typeface="Arial" panose="020B0604020202020204" pitchFamily="34" charset="0"/>
              </a:rPr>
              <a:t> in the INTACT platform to support automated data recovery processes.</a:t>
            </a:r>
          </a:p>
          <a:p>
            <a:pPr marL="292608" lvl="1" indent="0" eaLnBrk="0" fontAlgn="base" hangingPunct="0">
              <a:lnSpc>
                <a:spcPct val="100000"/>
              </a:lnSpc>
              <a:spcBef>
                <a:spcPct val="0"/>
              </a:spcBef>
              <a:spcAft>
                <a:spcPct val="0"/>
              </a:spcAft>
              <a:buClrTx/>
              <a:buNone/>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292608" lvl="1" indent="0" eaLnBrk="0" fontAlgn="base" hangingPunct="0">
              <a:lnSpc>
                <a:spcPct val="100000"/>
              </a:lnSpc>
              <a:spcBef>
                <a:spcPct val="0"/>
              </a:spcBef>
              <a:spcAft>
                <a:spcPct val="0"/>
              </a:spcAft>
              <a:buClrTx/>
              <a:buFontTx/>
              <a:buChar char="•"/>
            </a:pPr>
            <a:r>
              <a:rPr kumimoji="0" lang="en-US" altLang="en-US" sz="1600" b="1" i="0" u="none" strike="noStrike" cap="none" normalizeH="0" baseline="0" dirty="0" smtClean="0">
                <a:ln>
                  <a:noFill/>
                </a:ln>
                <a:solidFill>
                  <a:schemeClr val="tx1"/>
                </a:solidFill>
                <a:effectLst/>
                <a:latin typeface="Arial" panose="020B0604020202020204" pitchFamily="34" charset="0"/>
              </a:rPr>
              <a:t>Design and test prototypes</a:t>
            </a:r>
            <a:r>
              <a:rPr kumimoji="0" lang="en-US" altLang="en-US" sz="1600" b="0" i="0" u="none" strike="noStrike" cap="none" normalizeH="0" baseline="0" dirty="0" smtClean="0">
                <a:ln>
                  <a:noFill/>
                </a:ln>
                <a:solidFill>
                  <a:schemeClr val="tx1"/>
                </a:solidFill>
                <a:effectLst/>
                <a:latin typeface="Arial" panose="020B0604020202020204" pitchFamily="34" charset="0"/>
              </a:rPr>
              <a:t> for new recovery automation features using iterative Agile cycles.</a:t>
            </a:r>
          </a:p>
          <a:p>
            <a:pPr marL="292608" lvl="1" indent="0" eaLnBrk="0" fontAlgn="base" hangingPunct="0">
              <a:lnSpc>
                <a:spcPct val="100000"/>
              </a:lnSpc>
              <a:spcBef>
                <a:spcPct val="0"/>
              </a:spcBef>
              <a:spcAft>
                <a:spcPct val="0"/>
              </a:spcAft>
              <a:buClrTx/>
              <a:buNone/>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292608" lvl="1" indent="0" eaLnBrk="0" fontAlgn="base" hangingPunct="0">
              <a:lnSpc>
                <a:spcPct val="100000"/>
              </a:lnSpc>
              <a:spcBef>
                <a:spcPct val="0"/>
              </a:spcBef>
              <a:spcAft>
                <a:spcPct val="0"/>
              </a:spcAft>
              <a:buClrTx/>
              <a:buFontTx/>
              <a:buChar char="•"/>
            </a:pPr>
            <a:r>
              <a:rPr kumimoji="0" lang="en-US" altLang="en-US" sz="1600" b="1" i="0" u="none" strike="noStrike" cap="none" normalizeH="0" baseline="0" dirty="0" smtClean="0">
                <a:ln>
                  <a:noFill/>
                </a:ln>
                <a:solidFill>
                  <a:schemeClr val="tx1"/>
                </a:solidFill>
                <a:effectLst/>
                <a:latin typeface="Arial" panose="020B0604020202020204" pitchFamily="34" charset="0"/>
              </a:rPr>
              <a:t>Automate the end-to-end data backup and recovery workflows</a:t>
            </a:r>
            <a:r>
              <a:rPr kumimoji="0" lang="en-US" altLang="en-US" sz="1600" b="0" i="0" u="none" strike="noStrike" cap="none" normalizeH="0" baseline="0" dirty="0" smtClean="0">
                <a:ln>
                  <a:noFill/>
                </a:ln>
                <a:solidFill>
                  <a:schemeClr val="tx1"/>
                </a:solidFill>
                <a:effectLst/>
                <a:latin typeface="Arial" panose="020B0604020202020204" pitchFamily="34" charset="0"/>
              </a:rPr>
              <a:t> to reduce manual effort and minimize errors.</a:t>
            </a:r>
          </a:p>
          <a:p>
            <a:pPr marL="292608" lvl="1" indent="0" eaLnBrk="0" fontAlgn="base" hangingPunct="0">
              <a:lnSpc>
                <a:spcPct val="100000"/>
              </a:lnSpc>
              <a:spcBef>
                <a:spcPct val="0"/>
              </a:spcBef>
              <a:spcAft>
                <a:spcPct val="0"/>
              </a:spcAft>
              <a:buClrTx/>
              <a:buNone/>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292608" lvl="1" indent="0" eaLnBrk="0" fontAlgn="base" hangingPunct="0">
              <a:lnSpc>
                <a:spcPct val="100000"/>
              </a:lnSpc>
              <a:spcBef>
                <a:spcPct val="0"/>
              </a:spcBef>
              <a:spcAft>
                <a:spcPct val="0"/>
              </a:spcAft>
              <a:buClrTx/>
              <a:buFontTx/>
              <a:buChar char="•"/>
            </a:pPr>
            <a:r>
              <a:rPr kumimoji="0" lang="en-US" altLang="en-US" sz="1600" b="1" i="0" u="none" strike="noStrike" cap="none" normalizeH="0" baseline="0" dirty="0" smtClean="0">
                <a:ln>
                  <a:noFill/>
                </a:ln>
                <a:solidFill>
                  <a:schemeClr val="tx1"/>
                </a:solidFill>
                <a:effectLst/>
                <a:latin typeface="Arial" panose="020B0604020202020204" pitchFamily="34" charset="0"/>
              </a:rPr>
              <a:t>Ensure faster system recovery</a:t>
            </a:r>
            <a:r>
              <a:rPr kumimoji="0" lang="en-US" altLang="en-US" sz="1600" b="0" i="0" u="none" strike="noStrike" cap="none" normalizeH="0" baseline="0" dirty="0" smtClean="0">
                <a:ln>
                  <a:noFill/>
                </a:ln>
                <a:solidFill>
                  <a:schemeClr val="tx1"/>
                </a:solidFill>
                <a:effectLst/>
                <a:latin typeface="Arial" panose="020B0604020202020204" pitchFamily="34" charset="0"/>
              </a:rPr>
              <a:t> from critical incidents, reducing overall downtime and improving system resilience.</a:t>
            </a:r>
          </a:p>
          <a:p>
            <a:pPr marL="292608" lvl="1" indent="0" eaLnBrk="0" fontAlgn="base" hangingPunct="0">
              <a:lnSpc>
                <a:spcPct val="100000"/>
              </a:lnSpc>
              <a:spcBef>
                <a:spcPct val="0"/>
              </a:spcBef>
              <a:spcAft>
                <a:spcPct val="0"/>
              </a:spcAft>
              <a:buClrTx/>
              <a:buNone/>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292608" lvl="1" indent="0" eaLnBrk="0" fontAlgn="base" hangingPunct="0">
              <a:lnSpc>
                <a:spcPct val="100000"/>
              </a:lnSpc>
              <a:spcBef>
                <a:spcPct val="0"/>
              </a:spcBef>
              <a:spcAft>
                <a:spcPct val="0"/>
              </a:spcAft>
              <a:buClrTx/>
              <a:buFontTx/>
              <a:buChar char="•"/>
            </a:pPr>
            <a:r>
              <a:rPr kumimoji="0" lang="en-US" altLang="en-US" sz="1600" b="1" i="0" u="none" strike="noStrike" cap="none" normalizeH="0" baseline="0" dirty="0" smtClean="0">
                <a:ln>
                  <a:noFill/>
                </a:ln>
                <a:solidFill>
                  <a:schemeClr val="tx1"/>
                </a:solidFill>
                <a:effectLst/>
                <a:latin typeface="Arial" panose="020B0604020202020204" pitchFamily="34" charset="0"/>
              </a:rPr>
              <a:t>Enable real-time monitoring and reporting</a:t>
            </a:r>
            <a:r>
              <a:rPr kumimoji="0" lang="en-US" altLang="en-US" sz="1600" b="0" i="0" u="none" strike="noStrike" cap="none" normalizeH="0" baseline="0" dirty="0" smtClean="0">
                <a:ln>
                  <a:noFill/>
                </a:ln>
                <a:solidFill>
                  <a:schemeClr val="tx1"/>
                </a:solidFill>
                <a:effectLst/>
                <a:latin typeface="Arial" panose="020B0604020202020204" pitchFamily="34" charset="0"/>
              </a:rPr>
              <a:t>, giving stakeholders visibility into recovery status, logs, and system health.</a:t>
            </a:r>
          </a:p>
        </p:txBody>
      </p:sp>
    </p:spTree>
    <p:extLst>
      <p:ext uri="{BB962C8B-B14F-4D97-AF65-F5344CB8AC3E}">
        <p14:creationId xmlns:p14="http://schemas.microsoft.com/office/powerpoint/2010/main" val="143999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Success Criteria</a:t>
            </a:r>
          </a:p>
        </p:txBody>
      </p:sp>
      <p:sp>
        <p:nvSpPr>
          <p:cNvPr id="4" name="Rectangle 1"/>
          <p:cNvSpPr>
            <a:spLocks noGrp="1" noChangeArrowheads="1"/>
          </p:cNvSpPr>
          <p:nvPr>
            <p:ph idx="1"/>
          </p:nvPr>
        </p:nvSpPr>
        <p:spPr bwMode="auto">
          <a:xfrm>
            <a:off x="655607" y="1861719"/>
            <a:ext cx="11240219" cy="4098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1600" b="1" i="0" u="none" strike="noStrike" cap="none" normalizeH="0" baseline="0" dirty="0" smtClean="0">
                <a:ln>
                  <a:noFill/>
                </a:ln>
                <a:solidFill>
                  <a:schemeClr val="tx1"/>
                </a:solidFill>
                <a:effectLst/>
                <a:latin typeface="Arial" panose="020B0604020202020204" pitchFamily="34" charset="0"/>
              </a:rPr>
              <a:t>Improved Data Availability:</a:t>
            </a:r>
            <a:r>
              <a:rPr kumimoji="0" lang="en-US" altLang="en-US" sz="1600" b="0" i="0" u="none" strike="noStrike" cap="none" normalizeH="0" baseline="0" dirty="0" smtClean="0">
                <a:ln>
                  <a:noFill/>
                </a:ln>
                <a:solidFill>
                  <a:schemeClr val="tx1"/>
                </a:solidFill>
                <a:effectLst/>
                <a:latin typeface="Arial" panose="020B0604020202020204" pitchFamily="34" charset="0"/>
              </a:rPr>
              <a:t> Ensure critical recovery records, logs, and reports are easily accessible in real-time.</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1600" b="1" i="0" u="none" strike="noStrike" cap="none" normalizeH="0" baseline="0" dirty="0" smtClean="0">
                <a:ln>
                  <a:noFill/>
                </a:ln>
                <a:solidFill>
                  <a:schemeClr val="tx1"/>
                </a:solidFill>
                <a:effectLst/>
                <a:latin typeface="Arial" panose="020B0604020202020204" pitchFamily="34" charset="0"/>
              </a:rPr>
              <a:t>Reduced Downtime:</a:t>
            </a:r>
            <a:r>
              <a:rPr kumimoji="0" lang="en-US" altLang="en-US" sz="1600" b="0" i="0" u="none" strike="noStrike" cap="none" normalizeH="0" baseline="0" dirty="0" smtClean="0">
                <a:ln>
                  <a:noFill/>
                </a:ln>
                <a:solidFill>
                  <a:schemeClr val="tx1"/>
                </a:solidFill>
                <a:effectLst/>
                <a:latin typeface="Arial" panose="020B0604020202020204" pitchFamily="34" charset="0"/>
              </a:rPr>
              <a:t> Minimize overall system downtime during outages through automated recovery workflows.</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1600" b="1" i="0" u="none" strike="noStrike" cap="none" normalizeH="0" baseline="0" dirty="0" smtClean="0">
                <a:ln>
                  <a:noFill/>
                </a:ln>
                <a:solidFill>
                  <a:schemeClr val="tx1"/>
                </a:solidFill>
                <a:effectLst/>
                <a:latin typeface="Arial" panose="020B0604020202020204" pitchFamily="34" charset="0"/>
              </a:rPr>
              <a:t>Faster Recovery Time:</a:t>
            </a:r>
            <a:r>
              <a:rPr kumimoji="0" lang="en-US" altLang="en-US" sz="1600" b="0" i="0" u="none" strike="noStrike" cap="none" normalizeH="0" baseline="0" dirty="0" smtClean="0">
                <a:ln>
                  <a:noFill/>
                </a:ln>
                <a:solidFill>
                  <a:schemeClr val="tx1"/>
                </a:solidFill>
                <a:effectLst/>
                <a:latin typeface="Arial" panose="020B0604020202020204" pitchFamily="34" charset="0"/>
              </a:rPr>
              <a:t> Achieve a measurable reduction in Mean Time to Recover (MTTR) from incidents.</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1600" b="1" i="0" u="none" strike="noStrike" cap="none" normalizeH="0" baseline="0" dirty="0" smtClean="0">
                <a:ln>
                  <a:noFill/>
                </a:ln>
                <a:solidFill>
                  <a:schemeClr val="tx1"/>
                </a:solidFill>
                <a:effectLst/>
                <a:latin typeface="Arial" panose="020B0604020202020204" pitchFamily="34" charset="0"/>
              </a:rPr>
              <a:t>Enhanced System Reliability:</a:t>
            </a:r>
            <a:r>
              <a:rPr kumimoji="0" lang="en-US" altLang="en-US" sz="1600" b="0" i="0" u="none" strike="noStrike" cap="none" normalizeH="0" baseline="0" dirty="0" smtClean="0">
                <a:ln>
                  <a:noFill/>
                </a:ln>
                <a:solidFill>
                  <a:schemeClr val="tx1"/>
                </a:solidFill>
                <a:effectLst/>
                <a:latin typeface="Arial" panose="020B0604020202020204" pitchFamily="34" charset="0"/>
              </a:rPr>
              <a:t> Implement reliable automation that consistently performs backup and recovery tasks without manual intervention.</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1600" b="1" i="0" u="none" strike="noStrike" cap="none" normalizeH="0" baseline="0" dirty="0" smtClean="0">
                <a:ln>
                  <a:noFill/>
                </a:ln>
                <a:solidFill>
                  <a:schemeClr val="tx1"/>
                </a:solidFill>
                <a:effectLst/>
                <a:latin typeface="Arial" panose="020B0604020202020204" pitchFamily="34" charset="0"/>
              </a:rPr>
              <a:t>Increased User Satisfaction:</a:t>
            </a:r>
            <a:r>
              <a:rPr kumimoji="0" lang="en-US" altLang="en-US" sz="1600" b="0" i="0" u="none" strike="noStrike" cap="none" normalizeH="0" baseline="0" dirty="0" smtClean="0">
                <a:ln>
                  <a:noFill/>
                </a:ln>
                <a:solidFill>
                  <a:schemeClr val="tx1"/>
                </a:solidFill>
                <a:effectLst/>
                <a:latin typeface="Arial" panose="020B0604020202020204" pitchFamily="34" charset="0"/>
              </a:rPr>
              <a:t> Provide transparent recovery status to users and stakeholders through dashboards and alerts.</a:t>
            </a:r>
          </a:p>
          <a:p>
            <a:r>
              <a:rPr lang="en-US" sz="1600" b="1" dirty="0">
                <a:solidFill>
                  <a:schemeClr val="tx1"/>
                </a:solidFill>
              </a:rPr>
              <a:t>Specific:</a:t>
            </a:r>
            <a:r>
              <a:rPr lang="en-US" sz="1600" dirty="0">
                <a:solidFill>
                  <a:schemeClr val="tx1"/>
                </a:solidFill>
              </a:rPr>
              <a:t> Implement automated data recovery workflows within INTACT to reduce manual intervention during </a:t>
            </a:r>
            <a:r>
              <a:rPr lang="en-US" sz="1600" dirty="0" smtClean="0">
                <a:solidFill>
                  <a:schemeClr val="tx1"/>
                </a:solidFill>
              </a:rPr>
              <a:t>outages.</a:t>
            </a:r>
          </a:p>
          <a:p>
            <a:r>
              <a:rPr lang="en-US" sz="1600" b="1" dirty="0" smtClean="0">
                <a:solidFill>
                  <a:schemeClr val="tx1"/>
                </a:solidFill>
              </a:rPr>
              <a:t>Measurable</a:t>
            </a:r>
            <a:r>
              <a:rPr lang="en-US" sz="1600" b="1" dirty="0">
                <a:solidFill>
                  <a:schemeClr val="tx1"/>
                </a:solidFill>
              </a:rPr>
              <a:t>:</a:t>
            </a:r>
            <a:r>
              <a:rPr lang="en-US" sz="1600" dirty="0">
                <a:solidFill>
                  <a:schemeClr val="tx1"/>
                </a:solidFill>
              </a:rPr>
              <a:t> Decrease Mean Time to Recovery (MTTR) from 4 hours to under 2 hours.</a:t>
            </a:r>
          </a:p>
          <a:p>
            <a:r>
              <a:rPr lang="en-US" sz="1600" b="1" dirty="0">
                <a:solidFill>
                  <a:schemeClr val="tx1"/>
                </a:solidFill>
              </a:rPr>
              <a:t>Achievable:</a:t>
            </a:r>
            <a:r>
              <a:rPr lang="en-US" sz="1600" dirty="0">
                <a:solidFill>
                  <a:schemeClr val="tx1"/>
                </a:solidFill>
              </a:rPr>
              <a:t> Use existing INTACT infrastructure integrated with new automation scripts and scheduling tools.</a:t>
            </a:r>
          </a:p>
          <a:p>
            <a:r>
              <a:rPr lang="en-US" sz="1600" b="1" dirty="0">
                <a:solidFill>
                  <a:schemeClr val="tx1"/>
                </a:solidFill>
              </a:rPr>
              <a:t>Realistic:</a:t>
            </a:r>
            <a:r>
              <a:rPr lang="en-US" sz="1600" dirty="0">
                <a:solidFill>
                  <a:schemeClr val="tx1"/>
                </a:solidFill>
              </a:rPr>
              <a:t> Leverage Infosys tools and cloud environment already in use for INTACT.</a:t>
            </a:r>
          </a:p>
          <a:p>
            <a:r>
              <a:rPr lang="en-US" sz="1600" b="1" dirty="0">
                <a:solidFill>
                  <a:schemeClr val="tx1"/>
                </a:solidFill>
              </a:rPr>
              <a:t>Time-bound:</a:t>
            </a:r>
            <a:r>
              <a:rPr lang="en-US" sz="1600" dirty="0">
                <a:solidFill>
                  <a:schemeClr val="tx1"/>
                </a:solidFill>
              </a:rPr>
              <a:t> Achieve full deployment and operational use of automation within 6 months from sprint 1.</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832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77977"/>
            <a:ext cx="10058400" cy="1450757"/>
          </a:xfrm>
        </p:spPr>
        <p:txBody>
          <a:bodyPr/>
          <a:lstStyle/>
          <a:p>
            <a:r>
              <a:rPr lang="en-IN" dirty="0" smtClean="0"/>
              <a:t>Methods/Approach</a:t>
            </a:r>
            <a:endParaRPr lang="en-IN" dirty="0"/>
          </a:p>
        </p:txBody>
      </p:sp>
      <p:sp>
        <p:nvSpPr>
          <p:cNvPr id="7" name="Rectangle 4"/>
          <p:cNvSpPr>
            <a:spLocks noGrp="1" noChangeArrowheads="1"/>
          </p:cNvSpPr>
          <p:nvPr>
            <p:ph idx="1"/>
          </p:nvPr>
        </p:nvSpPr>
        <p:spPr bwMode="auto">
          <a:xfrm>
            <a:off x="704214" y="1806582"/>
            <a:ext cx="11104685" cy="4892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800" b="1" dirty="0">
                <a:solidFill>
                  <a:schemeClr val="tx1"/>
                </a:solidFill>
              </a:rPr>
              <a:t>Conduct Requirement Workshops</a:t>
            </a:r>
            <a:r>
              <a:rPr lang="en-US" sz="1800" dirty="0">
                <a:solidFill>
                  <a:schemeClr val="tx1"/>
                </a:solidFill>
              </a:rPr>
              <a:t> with stakeholders to gather and prioritize enhancement features for Data Recovery Automation using </a:t>
            </a:r>
            <a:r>
              <a:rPr lang="en-US" sz="1800" dirty="0" err="1">
                <a:solidFill>
                  <a:schemeClr val="tx1"/>
                </a:solidFill>
              </a:rPr>
              <a:t>MoSCoW</a:t>
            </a:r>
            <a:r>
              <a:rPr lang="en-US" sz="1800" dirty="0">
                <a:solidFill>
                  <a:schemeClr val="tx1"/>
                </a:solidFill>
              </a:rPr>
              <a:t> technique.</a:t>
            </a:r>
          </a:p>
          <a:p>
            <a:r>
              <a:rPr lang="en-US" sz="1800" b="1" dirty="0">
                <a:solidFill>
                  <a:schemeClr val="tx1"/>
                </a:solidFill>
              </a:rPr>
              <a:t>Form Agile Scrum Team</a:t>
            </a:r>
            <a:r>
              <a:rPr lang="en-US" sz="1800" dirty="0">
                <a:solidFill>
                  <a:schemeClr val="tx1"/>
                </a:solidFill>
              </a:rPr>
              <a:t> including Product Owner (BA), Scrum Master, Developers, and QA, aligned with Infosys standards.</a:t>
            </a:r>
          </a:p>
          <a:p>
            <a:r>
              <a:rPr lang="en-US" sz="1800" b="1" dirty="0">
                <a:solidFill>
                  <a:schemeClr val="tx1"/>
                </a:solidFill>
              </a:rPr>
              <a:t>Create and Manage Product Backlog</a:t>
            </a:r>
            <a:r>
              <a:rPr lang="en-US" sz="1800" dirty="0">
                <a:solidFill>
                  <a:schemeClr val="tx1"/>
                </a:solidFill>
              </a:rPr>
              <a:t> with epics and user stories focused on automation of backup verification, failure detection, and recovery triggers.</a:t>
            </a:r>
          </a:p>
          <a:p>
            <a:r>
              <a:rPr lang="en-US" sz="1800" b="1" dirty="0">
                <a:solidFill>
                  <a:schemeClr val="tx1"/>
                </a:solidFill>
              </a:rPr>
              <a:t>Sprint Planning and Execution:</a:t>
            </a:r>
            <a:r>
              <a:rPr lang="en-US" sz="1800" dirty="0">
                <a:solidFill>
                  <a:schemeClr val="tx1"/>
                </a:solidFill>
              </a:rPr>
              <a:t> Conduct iterative development in 2-week sprints with daily stand-ups, sprint reviews, and retrospectives.</a:t>
            </a:r>
          </a:p>
          <a:p>
            <a:r>
              <a:rPr lang="en-US" sz="1800" b="1" dirty="0">
                <a:solidFill>
                  <a:schemeClr val="tx1"/>
                </a:solidFill>
              </a:rPr>
              <a:t>Develop Prototypes and Perform User Acceptance Testing (UAT)</a:t>
            </a:r>
            <a:r>
              <a:rPr lang="en-US" sz="1800" dirty="0">
                <a:solidFill>
                  <a:schemeClr val="tx1"/>
                </a:solidFill>
              </a:rPr>
              <a:t> after each increment for early feedback.</a:t>
            </a:r>
          </a:p>
          <a:p>
            <a:r>
              <a:rPr lang="en-US" sz="1800" b="1" dirty="0">
                <a:solidFill>
                  <a:schemeClr val="tx1"/>
                </a:solidFill>
              </a:rPr>
              <a:t>Implement Recovery Automation Enhancements</a:t>
            </a:r>
            <a:r>
              <a:rPr lang="en-US" sz="1800" dirty="0">
                <a:solidFill>
                  <a:schemeClr val="tx1"/>
                </a:solidFill>
              </a:rPr>
              <a:t> such as automated failover scripts, real-time alerts, and recovery dashboards.</a:t>
            </a:r>
          </a:p>
          <a:p>
            <a:r>
              <a:rPr lang="en-US" sz="1800" b="1" dirty="0">
                <a:solidFill>
                  <a:schemeClr val="tx1"/>
                </a:solidFill>
              </a:rPr>
              <a:t>Train End Users and IT Operations Teams</a:t>
            </a:r>
            <a:r>
              <a:rPr lang="en-US" sz="1800" dirty="0">
                <a:solidFill>
                  <a:schemeClr val="tx1"/>
                </a:solidFill>
              </a:rPr>
              <a:t> on new features and workflows.</a:t>
            </a:r>
          </a:p>
          <a:p>
            <a:r>
              <a:rPr lang="en-US" sz="1800" b="1" dirty="0">
                <a:solidFill>
                  <a:schemeClr val="tx1"/>
                </a:solidFill>
              </a:rPr>
              <a:t>Go Live</a:t>
            </a:r>
            <a:r>
              <a:rPr lang="en-US" sz="1800" dirty="0">
                <a:solidFill>
                  <a:schemeClr val="tx1"/>
                </a:solidFill>
              </a:rPr>
              <a:t> with fully tested automation features and establish continuous monitoring and support mechanisms.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491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Required Resources</a:t>
            </a:r>
          </a:p>
        </p:txBody>
      </p:sp>
      <p:sp>
        <p:nvSpPr>
          <p:cNvPr id="6" name="Rectangle 3"/>
          <p:cNvSpPr>
            <a:spLocks noGrp="1" noChangeArrowheads="1"/>
          </p:cNvSpPr>
          <p:nvPr>
            <p:ph idx="1"/>
          </p:nvPr>
        </p:nvSpPr>
        <p:spPr bwMode="auto">
          <a:xfrm>
            <a:off x="1097280" y="1837998"/>
            <a:ext cx="959896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buClrTx/>
              <a:buSzTx/>
              <a:buFont typeface="Wingdings" panose="05000000000000000000" pitchFamily="2" charset="2"/>
              <a:buChar char="Ø"/>
            </a:pPr>
            <a:r>
              <a:rPr kumimoji="0" lang="en-US" altLang="en-US" sz="1800" b="1" i="0" u="none" strike="noStrike" cap="none" normalizeH="0" baseline="0" dirty="0" smtClean="0">
                <a:ln>
                  <a:noFill/>
                </a:ln>
                <a:solidFill>
                  <a:schemeClr val="tx1"/>
                </a:solidFill>
                <a:effectLst/>
                <a:latin typeface="Arial" panose="020B0604020202020204" pitchFamily="34" charset="0"/>
              </a:rPr>
              <a:t>People:</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Cross-functional Agile team consisting of:</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Product Owner (Business Analyst)</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Scrum Master</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Developers (Automation, Backend)</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QA/Test Engineers</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Stakeholders from IT Ops, Business Continuity, and Infrastructure teams</a:t>
            </a:r>
          </a:p>
          <a:p>
            <a:pPr eaLnBrk="0" fontAlgn="base" hangingPunct="0">
              <a:lnSpc>
                <a:spcPct val="100000"/>
              </a:lnSpc>
              <a:spcBef>
                <a:spcPct val="0"/>
              </a:spcBef>
              <a:spcAft>
                <a:spcPct val="0"/>
              </a:spcAft>
              <a:buClrTx/>
              <a:buSzTx/>
              <a:buFont typeface="Wingdings" panose="05000000000000000000" pitchFamily="2" charset="2"/>
              <a:buChar char="Ø"/>
            </a:pPr>
            <a:r>
              <a:rPr kumimoji="0" lang="en-US" altLang="en-US" sz="1800" b="1" i="0" u="none" strike="noStrike" cap="none" normalizeH="0" baseline="0" dirty="0" smtClean="0">
                <a:ln>
                  <a:noFill/>
                </a:ln>
                <a:solidFill>
                  <a:schemeClr val="tx1"/>
                </a:solidFill>
                <a:effectLst/>
                <a:latin typeface="Arial" panose="020B0604020202020204" pitchFamily="34" charset="0"/>
              </a:rPr>
              <a:t>Time:</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Estimated implementation within </a:t>
            </a:r>
            <a:r>
              <a:rPr kumimoji="0" lang="en-US" altLang="en-US" sz="1800" b="1" i="0" u="none" strike="noStrike" cap="none" normalizeH="0" baseline="0" dirty="0" smtClean="0">
                <a:ln>
                  <a:noFill/>
                </a:ln>
                <a:solidFill>
                  <a:schemeClr val="tx1"/>
                </a:solidFill>
                <a:effectLst/>
                <a:latin typeface="Arial" panose="020B0604020202020204" pitchFamily="34" charset="0"/>
              </a:rPr>
              <a:t>3–4 months</a:t>
            </a:r>
            <a:r>
              <a:rPr kumimoji="0" lang="en-US" altLang="en-US" sz="1800" b="0" i="0" u="none" strike="noStrike" cap="none" normalizeH="0" baseline="0" dirty="0" smtClean="0">
                <a:ln>
                  <a:noFill/>
                </a:ln>
                <a:solidFill>
                  <a:schemeClr val="tx1"/>
                </a:solidFill>
                <a:effectLst/>
                <a:latin typeface="Arial" panose="020B0604020202020204" pitchFamily="34" charset="0"/>
              </a:rPr>
              <a:t>, including planning, sprints, testing, and deployment.</a:t>
            </a:r>
          </a:p>
          <a:p>
            <a:pPr eaLnBrk="0" fontAlgn="base" hangingPunct="0">
              <a:lnSpc>
                <a:spcPct val="100000"/>
              </a:lnSpc>
              <a:spcBef>
                <a:spcPct val="0"/>
              </a:spcBef>
              <a:spcAft>
                <a:spcPct val="0"/>
              </a:spcAft>
              <a:buClrTx/>
              <a:buSzTx/>
              <a:buFont typeface="Wingdings" panose="05000000000000000000" pitchFamily="2" charset="2"/>
              <a:buChar char="Ø"/>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lang="en-US" sz="1800" b="1" dirty="0">
                <a:solidFill>
                  <a:schemeClr val="tx1"/>
                </a:solidFill>
              </a:rPr>
              <a:t>Budget:</a:t>
            </a:r>
            <a:r>
              <a:rPr lang="en-US" sz="1800" dirty="0"/>
              <a:t/>
            </a:r>
            <a:br>
              <a:rPr lang="en-US" sz="1800" dirty="0"/>
            </a:br>
            <a:r>
              <a:rPr lang="en-US" sz="1800" dirty="0">
                <a:solidFill>
                  <a:schemeClr val="tx1"/>
                </a:solidFill>
              </a:rPr>
              <a:t>Total project budget capped at </a:t>
            </a:r>
            <a:r>
              <a:rPr lang="en-US" sz="1800" b="1" dirty="0" err="1" smtClean="0">
                <a:solidFill>
                  <a:schemeClr val="tx1"/>
                </a:solidFill>
              </a:rPr>
              <a:t>Rs</a:t>
            </a:r>
            <a:r>
              <a:rPr lang="en-US" sz="1800" b="1" dirty="0" smtClean="0">
                <a:solidFill>
                  <a:schemeClr val="tx1"/>
                </a:solidFill>
              </a:rPr>
              <a:t>. </a:t>
            </a:r>
            <a:r>
              <a:rPr lang="en-US" sz="1800" b="1" dirty="0">
                <a:solidFill>
                  <a:schemeClr val="tx1"/>
                </a:solidFill>
              </a:rPr>
              <a:t>5,00,000.00</a:t>
            </a:r>
            <a:r>
              <a:rPr lang="en-US" sz="1800" dirty="0">
                <a:solidFill>
                  <a:schemeClr val="tx1"/>
                </a:solidFill>
              </a:rPr>
              <a:t>, covering:</a:t>
            </a:r>
            <a:br>
              <a:rPr lang="en-US" sz="1800" dirty="0">
                <a:solidFill>
                  <a:schemeClr val="tx1"/>
                </a:solidFill>
              </a:rPr>
            </a:br>
            <a:r>
              <a:rPr lang="en-US" sz="1800" dirty="0">
                <a:solidFill>
                  <a:schemeClr val="tx1"/>
                </a:solidFill>
              </a:rPr>
              <a:t>▪ Automation tools and plugins</a:t>
            </a:r>
            <a:br>
              <a:rPr lang="en-US" sz="1800" dirty="0">
                <a:solidFill>
                  <a:schemeClr val="tx1"/>
                </a:solidFill>
              </a:rPr>
            </a:br>
            <a:r>
              <a:rPr lang="en-US" sz="1800" dirty="0">
                <a:solidFill>
                  <a:schemeClr val="tx1"/>
                </a:solidFill>
              </a:rPr>
              <a:t>▪ Infrastructure upgrades (if any)</a:t>
            </a:r>
            <a:br>
              <a:rPr lang="en-US" sz="1800" dirty="0">
                <a:solidFill>
                  <a:schemeClr val="tx1"/>
                </a:solidFill>
              </a:rPr>
            </a:br>
            <a:r>
              <a:rPr lang="en-US" sz="1800" dirty="0">
                <a:solidFill>
                  <a:schemeClr val="tx1"/>
                </a:solidFill>
              </a:rPr>
              <a:t>▪ Training for end users and support staff</a:t>
            </a:r>
            <a:br>
              <a:rPr lang="en-US" sz="1800" dirty="0">
                <a:solidFill>
                  <a:schemeClr val="tx1"/>
                </a:solidFill>
              </a:rPr>
            </a:br>
            <a:r>
              <a:rPr lang="en-US" sz="1800" dirty="0">
                <a:solidFill>
                  <a:schemeClr val="tx1"/>
                </a:solidFill>
              </a:rPr>
              <a:t>▪ Agile </a:t>
            </a:r>
            <a:r>
              <a:rPr lang="en-US" sz="1800" dirty="0" smtClean="0">
                <a:solidFill>
                  <a:schemeClr val="tx1"/>
                </a:solidFill>
              </a:rPr>
              <a:t>coaching</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4653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Required Resources</a:t>
            </a:r>
          </a:p>
        </p:txBody>
      </p:sp>
      <p:sp>
        <p:nvSpPr>
          <p:cNvPr id="3" name="Content Placeholder 2"/>
          <p:cNvSpPr>
            <a:spLocks noGrp="1"/>
          </p:cNvSpPr>
          <p:nvPr>
            <p:ph idx="1"/>
          </p:nvPr>
        </p:nvSpPr>
        <p:spPr/>
        <p:txBody>
          <a:bodyPr/>
          <a:lstStyle/>
          <a:p>
            <a:r>
              <a:rPr lang="en-US" b="1" dirty="0">
                <a:solidFill>
                  <a:schemeClr val="tx1"/>
                </a:solidFill>
              </a:rPr>
              <a:t>Other Resources:</a:t>
            </a:r>
            <a:r>
              <a:rPr lang="en-US" dirty="0">
                <a:solidFill>
                  <a:schemeClr val="tx1"/>
                </a:solidFill>
              </a:rPr>
              <a:t/>
            </a:r>
            <a:br>
              <a:rPr lang="en-US" dirty="0">
                <a:solidFill>
                  <a:schemeClr val="tx1"/>
                </a:solidFill>
              </a:rPr>
            </a:br>
            <a:r>
              <a:rPr lang="en-US" dirty="0">
                <a:solidFill>
                  <a:schemeClr val="tx1"/>
                </a:solidFill>
              </a:rPr>
              <a:t>▪ Evaluation of third-party automation solutions </a:t>
            </a:r>
            <a:br>
              <a:rPr lang="en-US" dirty="0">
                <a:solidFill>
                  <a:schemeClr val="tx1"/>
                </a:solidFill>
              </a:rPr>
            </a:br>
            <a:r>
              <a:rPr lang="en-US" dirty="0">
                <a:solidFill>
                  <a:schemeClr val="tx1"/>
                </a:solidFill>
              </a:rPr>
              <a:t>▪ Internal and external benchmarking (e.g., via Dataquest or Gartner reports)</a:t>
            </a:r>
            <a:br>
              <a:rPr lang="en-US" dirty="0">
                <a:solidFill>
                  <a:schemeClr val="tx1"/>
                </a:solidFill>
              </a:rPr>
            </a:br>
            <a:r>
              <a:rPr lang="en-US" dirty="0">
                <a:solidFill>
                  <a:schemeClr val="tx1"/>
                </a:solidFill>
              </a:rPr>
              <a:t>▪ Site visits or remote sessions with similar implementation teams (if needed</a:t>
            </a:r>
            <a:r>
              <a:rPr lang="en-US" dirty="0"/>
              <a:t>)</a:t>
            </a:r>
            <a:endParaRPr lang="en-IN" dirty="0"/>
          </a:p>
        </p:txBody>
      </p:sp>
    </p:spTree>
    <p:extLst>
      <p:ext uri="{BB962C8B-B14F-4D97-AF65-F5344CB8AC3E}">
        <p14:creationId xmlns:p14="http://schemas.microsoft.com/office/powerpoint/2010/main" val="1327571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Risks and Dependencies</a:t>
            </a:r>
          </a:p>
        </p:txBody>
      </p:sp>
      <p:sp>
        <p:nvSpPr>
          <p:cNvPr id="3" name="Content Placeholder 2"/>
          <p:cNvSpPr>
            <a:spLocks noGrp="1"/>
          </p:cNvSpPr>
          <p:nvPr>
            <p:ph idx="1"/>
          </p:nvPr>
        </p:nvSpPr>
        <p:spPr/>
        <p:txBody>
          <a:bodyPr>
            <a:normAutofit fontScale="40000" lnSpcReduction="20000"/>
          </a:bodyPr>
          <a:lstStyle/>
          <a:p>
            <a:r>
              <a:rPr lang="en-US" sz="3400" b="1" dirty="0">
                <a:solidFill>
                  <a:schemeClr val="tx1"/>
                </a:solidFill>
              </a:rPr>
              <a:t>Risks:</a:t>
            </a:r>
          </a:p>
          <a:p>
            <a:r>
              <a:rPr lang="en-US" sz="3400" dirty="0">
                <a:solidFill>
                  <a:schemeClr val="tx1"/>
                </a:solidFill>
              </a:rPr>
              <a:t>User resistance to change due to familiarity with legacy tools.</a:t>
            </a:r>
          </a:p>
          <a:p>
            <a:r>
              <a:rPr lang="en-US" sz="3400" dirty="0">
                <a:solidFill>
                  <a:schemeClr val="tx1"/>
                </a:solidFill>
              </a:rPr>
              <a:t>Integration challenges with older systems.</a:t>
            </a:r>
          </a:p>
          <a:p>
            <a:r>
              <a:rPr lang="en-US" sz="3400" dirty="0">
                <a:solidFill>
                  <a:schemeClr val="tx1"/>
                </a:solidFill>
              </a:rPr>
              <a:t>Scope creep if requirements are not frozen early.</a:t>
            </a:r>
          </a:p>
          <a:p>
            <a:r>
              <a:rPr lang="en-US" sz="3400" dirty="0">
                <a:solidFill>
                  <a:schemeClr val="tx1"/>
                </a:solidFill>
              </a:rPr>
              <a:t>Incomplete understanding of automation impact on workflows.</a:t>
            </a:r>
          </a:p>
          <a:p>
            <a:r>
              <a:rPr lang="en-US" sz="3400" dirty="0">
                <a:solidFill>
                  <a:schemeClr val="tx1"/>
                </a:solidFill>
              </a:rPr>
              <a:t>Lack of user training leading to improper tool usage.</a:t>
            </a:r>
          </a:p>
          <a:p>
            <a:r>
              <a:rPr lang="en-US" sz="3400" b="1" dirty="0">
                <a:solidFill>
                  <a:schemeClr val="tx1"/>
                </a:solidFill>
              </a:rPr>
              <a:t>Dependencies:</a:t>
            </a:r>
          </a:p>
          <a:p>
            <a:r>
              <a:rPr lang="en-US" sz="3400" dirty="0">
                <a:solidFill>
                  <a:schemeClr val="tx1"/>
                </a:solidFill>
              </a:rPr>
              <a:t>Timely availability of infrastructure and development resources.</a:t>
            </a:r>
          </a:p>
          <a:p>
            <a:r>
              <a:rPr lang="en-US" sz="3400" dirty="0">
                <a:solidFill>
                  <a:schemeClr val="tx1"/>
                </a:solidFill>
              </a:rPr>
              <a:t>Inputs from stakeholders for requirement gathering and UAT.</a:t>
            </a:r>
          </a:p>
          <a:p>
            <a:r>
              <a:rPr lang="en-US" sz="3400" dirty="0">
                <a:solidFill>
                  <a:schemeClr val="tx1"/>
                </a:solidFill>
              </a:rPr>
              <a:t>Access to current monitoring systems and audit trail data.</a:t>
            </a:r>
          </a:p>
          <a:p>
            <a:r>
              <a:rPr lang="en-US" sz="3400" dirty="0">
                <a:solidFill>
                  <a:schemeClr val="tx1"/>
                </a:solidFill>
              </a:rPr>
              <a:t>Dependency on third-party automation libraries/tools.</a:t>
            </a:r>
          </a:p>
          <a:p>
            <a:r>
              <a:rPr lang="en-US" sz="3400" dirty="0">
                <a:solidFill>
                  <a:schemeClr val="tx1"/>
                </a:solidFill>
              </a:rPr>
              <a:t>Active involvement of the InfoSec team for compliance validation.</a:t>
            </a:r>
          </a:p>
          <a:p>
            <a:endParaRPr lang="en-IN" dirty="0"/>
          </a:p>
        </p:txBody>
      </p:sp>
    </p:spTree>
    <p:extLst>
      <p:ext uri="{BB962C8B-B14F-4D97-AF65-F5344CB8AC3E}">
        <p14:creationId xmlns:p14="http://schemas.microsoft.com/office/powerpoint/2010/main" val="331284575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101</TotalTime>
  <Words>822</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Retrospect</vt:lpstr>
      <vt:lpstr>Data Recovery Automation Project</vt:lpstr>
      <vt:lpstr>Situation/Problem/Opportunity</vt:lpstr>
      <vt:lpstr>Purpose Statement</vt:lpstr>
      <vt:lpstr>Project Objectives</vt:lpstr>
      <vt:lpstr>Success Criteria</vt:lpstr>
      <vt:lpstr>Methods/Approach</vt:lpstr>
      <vt:lpstr>Required Resources</vt:lpstr>
      <vt:lpstr>Required Resources</vt:lpstr>
      <vt:lpstr>Risks and Dependencies</vt:lpstr>
      <vt:lpstr>Risks and Dependencies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Resilience Project</dc:title>
  <dc:creator>Microsoft account</dc:creator>
  <cp:lastModifiedBy>Microsoft account</cp:lastModifiedBy>
  <cp:revision>14</cp:revision>
  <dcterms:created xsi:type="dcterms:W3CDTF">2025-05-21T10:51:02Z</dcterms:created>
  <dcterms:modified xsi:type="dcterms:W3CDTF">2025-06-11T08:14:15Z</dcterms:modified>
</cp:coreProperties>
</file>